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58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306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8" r:id="rId57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r-Latn-R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6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r-Latn-R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6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sr-Latn-R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6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sr-Latn-R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6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1310249-38D2-4F11-B470-D98237FD7336}" type="slidenum">
              <a:rPr lang="sr-Latn-RS" sz="1400" b="0" strike="noStrike" spc="-1">
                <a:latin typeface="Times New Roman"/>
              </a:rPr>
              <a:t>‹#›</a:t>
            </a:fld>
            <a:endParaRPr lang="sr-Latn-R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948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5A1337C-05CA-433A-91E2-30BA1AEE03CE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2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25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7015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C0F8253-7F4F-4FF8-88E4-1948417C287A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5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52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4027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4A618EDF-BB88-4389-BE1A-F08C6740D298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5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167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2A2307F-C527-407D-A15B-056E0A1BAFC9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5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58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7723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ECDAB31-758E-43A5-8F24-2886CA8196F6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6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61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5187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B474ECD1-379B-467E-99C8-B8C0401867A5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6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64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0793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72721439-A2E8-4F36-BF92-4044B8DD65E4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6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67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5976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B7F28E49-0381-4FBB-B085-96F91B99665F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6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70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5337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A71909D-AB4F-4538-A6C0-D69675019003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7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73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0006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BF90669-9A83-4B36-B4D0-4F457E221637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7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76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933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13E9D73-1243-4436-A651-606C575507A4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7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6743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B906FADD-110D-4F04-B006-4F1448960AD1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2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28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4727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DA6F265-6A75-41EF-8FCC-53B428CDAECB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8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82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3395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9E2BE45-F220-47CC-84D1-05225282CFF3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8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85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53437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366BD84-844D-4F1A-A0E3-C0405DE6A048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8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88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9431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BB09CA2B-35E0-43AD-80AB-A4577A879754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9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91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21131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9726167-86C7-47CC-A7EF-4D132AB22845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9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94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1072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8BBC211C-744F-4EFF-81EA-C393BB77335B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9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97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5108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BDE5F8B-F841-41A2-953A-1D13EB59D467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9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00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85709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7C7A93D-4D90-4145-A7D9-481A2B4A7FD4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0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03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34208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6C5FC6F-0020-48BB-9C1A-4A06BC420F75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0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06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8458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4E61B5FF-F2BA-4F5C-AFAC-FFE5B930C576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0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09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1253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97C9C16-1165-493D-9CF1-311C193581CD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3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31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53501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764CCC5-E206-4B07-9F4C-B0FF909393A9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1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412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38168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F3370A67-BF74-40C0-B27A-05B5EE616ADB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1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15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63878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62A69F0-CACD-49C7-9012-7C037D051587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1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18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02562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2167CD1-0555-474C-9EC1-EA80E9FDDE1E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2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421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42953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907BF68-BBD3-4C98-AEB8-C61769537B06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2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24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62153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9F1B515-DA54-4B2C-9223-05FBFCE7AA12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2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27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24137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91FB527-6AF2-42F5-B964-4D79AC12F3CD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2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30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41935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7D8BCBD8-993A-4A7B-8DCC-5903818F5E81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3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33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51749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8FCA4593-F8C8-4085-B60B-0C5BD80981A3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39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3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36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1174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4645D33A-DAC8-490B-81D7-65D37892ABBC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3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439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7605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28A563A-11DC-4CF2-8D6D-98CE4CFA5A51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3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34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45404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E200AE4D-113C-4725-AEE7-936CB25CCF90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4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442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21830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1BE2997-F4E5-4E9B-BA1B-22E57D01D8CD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4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45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80854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1645880-2C10-490F-A45E-EE184EDCF4C7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4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48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87250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92BED48-4231-4BA2-9EDD-3A983F9EB41E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5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51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76908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FBA9716-3032-461D-BF49-1EACA6EDBF5C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5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54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19350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4BE91299-8F82-4D9D-810E-A29A6CEA5780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5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57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71468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C950EBC0-F740-4966-AE36-4B4173AD679E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5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60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78242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9CE3B77-379D-4278-9A86-EFB12D9FC8AE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6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63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64427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60DEDC0-23D5-47BB-914D-2E872BA4FFE6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49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6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66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667614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35D90F52-8A9B-4463-9958-35591907498E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50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6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69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0052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5D6047B-843B-4DD2-AE21-94B97AA95206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3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37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089626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88394D87-B080-40D4-894E-78A35133AE15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51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47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472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001092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72216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B0C6F45C-46A4-49C4-B505-74871EB0F38A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3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40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3036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840ACE6-F924-404D-AE6C-1F16B9D3D51A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4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200" cy="3427200"/>
          </a:xfrm>
          <a:prstGeom prst="rect">
            <a:avLst/>
          </a:prstGeom>
        </p:spPr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4157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F3ADBD54-7ADF-42E8-8627-A877BD74FB8C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4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311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CustomShape 1"/>
          <p:cNvSpPr/>
          <p:nvPr/>
        </p:nvSpPr>
        <p:spPr>
          <a:xfrm>
            <a:off x="3886200" y="8686800"/>
            <a:ext cx="2963520" cy="44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C8B99395-C7DF-4F01-A878-9226A5B04769}" type="slidenum">
              <a:rPr lang="sr-Latn-RS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34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349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7400" cy="411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882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1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2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6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6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62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77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95275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5425" cy="45196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287588"/>
            <a:ext cx="4035425" cy="45196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9025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645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1466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0494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7209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8582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1898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062038"/>
            <a:ext cx="2055812" cy="57451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5038" cy="57451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671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/>
          <p:nvPr/>
        </p:nvPicPr>
        <p:blipFill>
          <a:blip r:embed="rId14"/>
          <a:stretch/>
        </p:blipFill>
        <p:spPr>
          <a:xfrm>
            <a:off x="2000160" y="0"/>
            <a:ext cx="4856040" cy="1161720"/>
          </a:xfrm>
          <a:prstGeom prst="rect">
            <a:avLst/>
          </a:prstGeom>
          <a:ln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"/>
          <p:cNvPicPr/>
          <p:nvPr/>
        </p:nvPicPr>
        <p:blipFill>
          <a:blip r:embed="rId14"/>
          <a:stretch/>
        </p:blipFill>
        <p:spPr>
          <a:xfrm>
            <a:off x="2000160" y="0"/>
            <a:ext cx="4856040" cy="1161720"/>
          </a:xfrm>
          <a:prstGeom prst="rect">
            <a:avLst/>
          </a:prstGeom>
          <a:ln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457200" y="6248520"/>
            <a:ext cx="213192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CustomShape 2"/>
          <p:cNvSpPr/>
          <p:nvPr/>
        </p:nvSpPr>
        <p:spPr>
          <a:xfrm>
            <a:off x="3124080" y="6248520"/>
            <a:ext cx="289368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1"/>
          <p:cNvPicPr/>
          <p:nvPr/>
        </p:nvPicPr>
        <p:blipFill>
          <a:blip r:embed="rId14"/>
          <a:stretch/>
        </p:blipFill>
        <p:spPr>
          <a:xfrm>
            <a:off x="2000160" y="0"/>
            <a:ext cx="4856040" cy="1161720"/>
          </a:xfrm>
          <a:prstGeom prst="rect">
            <a:avLst/>
          </a:prstGeom>
          <a:ln>
            <a:noFill/>
          </a:ln>
        </p:spPr>
      </p:pic>
      <p:sp>
        <p:nvSpPr>
          <p:cNvPr id="81" name="CustomShape 1"/>
          <p:cNvSpPr/>
          <p:nvPr/>
        </p:nvSpPr>
        <p:spPr>
          <a:xfrm>
            <a:off x="457200" y="6248520"/>
            <a:ext cx="213192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CustomShape 2"/>
          <p:cNvSpPr/>
          <p:nvPr/>
        </p:nvSpPr>
        <p:spPr>
          <a:xfrm>
            <a:off x="3124080" y="6248520"/>
            <a:ext cx="289368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1"/>
          <p:cNvPicPr/>
          <p:nvPr/>
        </p:nvPicPr>
        <p:blipFill>
          <a:blip r:embed="rId14"/>
          <a:stretch/>
        </p:blipFill>
        <p:spPr>
          <a:xfrm>
            <a:off x="2000160" y="0"/>
            <a:ext cx="4856040" cy="1161720"/>
          </a:xfrm>
          <a:prstGeom prst="rect">
            <a:avLst/>
          </a:prstGeom>
          <a:ln>
            <a:noFill/>
          </a:ln>
        </p:spPr>
      </p:pic>
      <p:sp>
        <p:nvSpPr>
          <p:cNvPr id="122" name="CustomShape 1"/>
          <p:cNvSpPr/>
          <p:nvPr/>
        </p:nvSpPr>
        <p:spPr>
          <a:xfrm>
            <a:off x="457200" y="6248520"/>
            <a:ext cx="213192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" name="CustomShape 2"/>
          <p:cNvSpPr/>
          <p:nvPr/>
        </p:nvSpPr>
        <p:spPr>
          <a:xfrm>
            <a:off x="3124080" y="6248520"/>
            <a:ext cx="289368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3250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3250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93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304920" y="609480"/>
            <a:ext cx="8380080" cy="289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SJŐGREN Sy </a:t>
            </a:r>
            <a:r>
              <a:rPr sz="3600" b="1" dirty="0"/>
              <a:t/>
            </a:r>
            <a:br>
              <a:rPr sz="3600" b="1" dirty="0"/>
            </a:br>
            <a:r>
              <a:rPr lang="sr-Latn-RS" sz="36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(Sicca sy)</a:t>
            </a:r>
            <a:endParaRPr lang="sr-Latn-RS" sz="3600" b="1" strike="noStrike" spc="-1" dirty="0">
              <a:latin typeface="Arial"/>
            </a:endParaRPr>
          </a:p>
        </p:txBody>
      </p:sp>
      <p:sp>
        <p:nvSpPr>
          <p:cNvPr id="169" name="CustomShape 2"/>
          <p:cNvSpPr/>
          <p:nvPr/>
        </p:nvSpPr>
        <p:spPr>
          <a:xfrm>
            <a:off x="685800" y="4343400"/>
            <a:ext cx="799920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        </a:t>
            </a:r>
            <a:r>
              <a:rPr lang="sr-Latn-RS" sz="2400" b="1" strike="noStrike" spc="-1" dirty="0">
                <a:solidFill>
                  <a:srgbClr val="158466"/>
                </a:solidFill>
                <a:latin typeface="Arial"/>
                <a:ea typeface="Microsoft YaHei"/>
              </a:rPr>
              <a:t>Prof. </a:t>
            </a:r>
            <a:r>
              <a:rPr lang="sr-Latn-RS" sz="2400" b="1" spc="-1" dirty="0" smtClean="0">
                <a:solidFill>
                  <a:srgbClr val="158466"/>
                </a:solidFill>
                <a:latin typeface="Arial"/>
                <a:ea typeface="Microsoft YaHei"/>
              </a:rPr>
              <a:t>MD PhD</a:t>
            </a:r>
            <a:r>
              <a:rPr lang="sr-Latn-RS" sz="2400" b="1" strike="noStrike" spc="-1" dirty="0" smtClean="0">
                <a:solidFill>
                  <a:srgbClr val="158466"/>
                </a:solidFill>
                <a:latin typeface="Arial"/>
                <a:ea typeface="Microsoft YaHei"/>
              </a:rPr>
              <a:t> </a:t>
            </a:r>
            <a:r>
              <a:rPr lang="sr-Latn-RS" sz="2400" b="1" strike="noStrike" spc="-1" dirty="0">
                <a:solidFill>
                  <a:srgbClr val="158466"/>
                </a:solidFill>
                <a:latin typeface="Arial"/>
                <a:ea typeface="Microsoft YaHei"/>
              </a:rPr>
              <a:t>Aleksandra Tomic-Lucic</a:t>
            </a:r>
            <a:endParaRPr lang="sr-Latn-RS" sz="2400" b="1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Cyrl-R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03107"/>
            <a:ext cx="6719977" cy="506415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6" name="Rectangle 5"/>
          <p:cNvSpPr/>
          <p:nvPr/>
        </p:nvSpPr>
        <p:spPr>
          <a:xfrm>
            <a:off x="862641" y="5952717"/>
            <a:ext cx="4572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36600" lvl="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pc="-1" dirty="0">
                <a:solidFill>
                  <a:srgbClr val="000000"/>
                </a:solidFill>
                <a:ea typeface="Microsoft YaHei"/>
              </a:rPr>
              <a:t>PH biopsy of salivary glands </a:t>
            </a: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- summ of Ly focus ≥1</a:t>
            </a:r>
            <a:endParaRPr lang="sr-Latn-RS" sz="2400" spc="-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85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457200" y="1219320"/>
            <a:ext cx="8227800" cy="1064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THERAPY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88" name="CustomShape 2"/>
          <p:cNvSpPr/>
          <p:nvPr/>
        </p:nvSpPr>
        <p:spPr>
          <a:xfrm>
            <a:off x="533520" y="2362320"/>
            <a:ext cx="8151480" cy="373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Artificial tears</a:t>
            </a:r>
            <a:endParaRPr lang="sr-Latn-RS" sz="28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Mouth watering</a:t>
            </a:r>
            <a:endParaRPr lang="sr-Latn-RS" sz="28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NSAIDs</a:t>
            </a:r>
            <a:endParaRPr lang="sr-Latn-RS" sz="28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Arthritis-Chloroquine/Hydroxychloroquine</a:t>
            </a:r>
            <a:endParaRPr lang="sr-Latn-RS" sz="28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Systemic manifestations-GK, MTX, Cyph, Aza, Mycophenolate mofetil, At CD20Ly-MabThera.</a:t>
            </a:r>
            <a:endParaRPr lang="sr-Latn-RS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685800" y="2130480"/>
            <a:ext cx="7770600" cy="146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t/>
            </a:r>
            <a:br/>
            <a:r>
              <a:rPr lang="sr-Latn-RS" sz="48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IDIOPATHIC INFLAMMATORY MYOPATHIES</a:t>
            </a:r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endParaRPr lang="sr-Latn-RS" sz="4800" b="0" strike="noStrike" spc="-1">
              <a:latin typeface="Arial"/>
            </a:endParaRPr>
          </a:p>
        </p:txBody>
      </p:sp>
      <p:sp>
        <p:nvSpPr>
          <p:cNvPr id="190" name="CustomShape 2"/>
          <p:cNvSpPr/>
          <p:nvPr/>
        </p:nvSpPr>
        <p:spPr>
          <a:xfrm>
            <a:off x="762120" y="4952880"/>
            <a:ext cx="7237080" cy="8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799"/>
              </a:spcBef>
            </a:pPr>
            <a:endParaRPr lang="sr-Latn-RS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457200" y="1062000"/>
            <a:ext cx="8227800" cy="63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Pathogenesis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92" name="CustomShape 2"/>
          <p:cNvSpPr/>
          <p:nvPr/>
        </p:nvSpPr>
        <p:spPr>
          <a:xfrm>
            <a:off x="457200" y="1773360"/>
            <a:ext cx="8227800" cy="503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Autoimmune pathogenesis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2060"/>
              </a:buClr>
              <a:buFont typeface="Arial"/>
              <a:buChar char="•"/>
            </a:pPr>
            <a:r>
              <a:rPr lang="sr-Latn-RS" sz="3200" b="0" strike="noStrike" spc="-1" dirty="0" smtClean="0">
                <a:solidFill>
                  <a:srgbClr val="002060"/>
                </a:solidFill>
                <a:latin typeface="Arial"/>
                <a:ea typeface="Microsoft YaHei"/>
              </a:rPr>
              <a:t>Polymyositis- </a:t>
            </a: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myocyte damage </a:t>
            </a:r>
            <a:r>
              <a:rPr lang="sr-Latn-RS" sz="3200" spc="-1" dirty="0" smtClean="0">
                <a:solidFill>
                  <a:srgbClr val="000000"/>
                </a:solidFill>
                <a:latin typeface="Arial"/>
                <a:ea typeface="Microsoft YaHei"/>
              </a:rPr>
              <a:t>by 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CD8</a:t>
            </a: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+ (cytotoxic) Ly.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2060"/>
              </a:buClr>
              <a:buFont typeface="Arial"/>
              <a:buChar char="•"/>
            </a:pPr>
            <a:r>
              <a:rPr lang="sr-Latn-RS" sz="3200" b="0" strike="noStrike" spc="-1" dirty="0" smtClean="0">
                <a:solidFill>
                  <a:srgbClr val="002060"/>
                </a:solidFill>
                <a:latin typeface="Arial"/>
                <a:ea typeface="Microsoft YaHei"/>
              </a:rPr>
              <a:t>Dermatomyositis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- </a:t>
            </a: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damage </a:t>
            </a:r>
            <a:r>
              <a:rPr lang="sr-Latn-RS" sz="3200" spc="-1" dirty="0" smtClean="0">
                <a:solidFill>
                  <a:srgbClr val="000000"/>
                </a:solidFill>
                <a:latin typeface="Arial"/>
                <a:ea typeface="Microsoft YaHei"/>
              </a:rPr>
              <a:t>of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 myocytes and blood </a:t>
            </a: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vessels by humoral immune mechanisms (B Ly).</a:t>
            </a:r>
            <a:endParaRPr lang="sr-Latn-RS" sz="3200" b="0" strike="noStrike" spc="-1" dirty="0">
              <a:latin typeface="Arial"/>
            </a:endParaRPr>
          </a:p>
          <a:p>
            <a:pPr marL="341280" indent="-334800">
              <a:lnSpc>
                <a:spcPct val="100000"/>
              </a:lnSpc>
              <a:spcBef>
                <a:spcPts val="799"/>
              </a:spcBef>
            </a:pPr>
            <a:endParaRPr lang="sr-Latn-RS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457200" y="1062000"/>
            <a:ext cx="8227800" cy="349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Autoantibodies in PM/DM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94" name="CustomShape 2"/>
          <p:cNvSpPr/>
          <p:nvPr/>
        </p:nvSpPr>
        <p:spPr>
          <a:xfrm>
            <a:off x="539640" y="1628640"/>
            <a:ext cx="8227800" cy="48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100000"/>
              </a:lnSpc>
              <a:spcBef>
                <a:spcPts val="700"/>
              </a:spcBef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1. Specific for myositis: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antisynthetase-anti histidyl (Jo-1), alanine (Pl-12), threonyl (Pl-7) isoleucine t RNA synthetase.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Anti Mi-2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Atitela on the signal recognition particle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2. Non-specific for myositis: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ANA, RF, anti-nRNP, anti-thyroid </a:t>
            </a:r>
            <a:r>
              <a:rPr lang="sr-Latn-RS" sz="28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Ab,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anti-Ro, </a:t>
            </a:r>
            <a:r>
              <a:rPr lang="sr-Latn-RS" sz="28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anti-Ku Ab.</a:t>
            </a:r>
            <a:endParaRPr lang="sr-Latn-RS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457200" y="1062000"/>
            <a:ext cx="8227800" cy="8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CLINICAL-PATHOLOGICAL GROUPS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96" name="CustomShape 2"/>
          <p:cNvSpPr/>
          <p:nvPr/>
        </p:nvSpPr>
        <p:spPr>
          <a:xfrm>
            <a:off x="457200" y="1773360"/>
            <a:ext cx="8227800" cy="503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Primary idiopathic PM- 50%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Primary idiopathic DM- 20%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PM/DM combined with another </a:t>
            </a:r>
            <a:r>
              <a:rPr lang="sr-Latn-RS" sz="2800" spc="-1" dirty="0" smtClean="0">
                <a:solidFill>
                  <a:srgbClr val="000000"/>
                </a:solidFill>
                <a:latin typeface="Arial"/>
                <a:ea typeface="Microsoft YaHei"/>
              </a:rPr>
              <a:t>CTD</a:t>
            </a:r>
            <a:r>
              <a:rPr lang="sr-Latn-RS" sz="28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-10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%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Juvenile DM- 10%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PM/DM associated with malignant diseases (neo ovarian, neo stomach)-10%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Inclusion body myositis-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Granulomatous, eosinophilic, vascular, orbital, nodular - very rare.</a:t>
            </a:r>
            <a:endParaRPr lang="sr-Latn-RS" sz="2800" b="0" strike="noStrike" spc="-1" dirty="0">
              <a:latin typeface="Arial"/>
            </a:endParaRPr>
          </a:p>
          <a:p>
            <a:pPr marL="341280" indent="-334800">
              <a:lnSpc>
                <a:spcPct val="100000"/>
              </a:lnSpc>
              <a:spcBef>
                <a:spcPts val="700"/>
              </a:spcBef>
            </a:pPr>
            <a:endParaRPr lang="sr-Latn-RS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457200" y="-9360"/>
            <a:ext cx="8227800" cy="70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8" name="CustomShape 2"/>
          <p:cNvSpPr/>
          <p:nvPr/>
        </p:nvSpPr>
        <p:spPr>
          <a:xfrm>
            <a:off x="457200" y="1981080"/>
            <a:ext cx="8227800" cy="449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Heliotrope </a:t>
            </a:r>
            <a:r>
              <a:rPr lang="sr-Latn-RS" sz="2800" spc="-1" dirty="0" smtClean="0">
                <a:solidFill>
                  <a:srgbClr val="000000"/>
                </a:solidFill>
                <a:latin typeface="Arial"/>
                <a:ea typeface="Microsoft YaHei"/>
              </a:rPr>
              <a:t>rush</a:t>
            </a:r>
            <a:endParaRPr lang="sr-Latn-RS" sz="2800" b="0" strike="noStrike" spc="-1" dirty="0">
              <a:latin typeface="Arial"/>
            </a:endParaRPr>
          </a:p>
        </p:txBody>
      </p:sp>
      <p:pic>
        <p:nvPicPr>
          <p:cNvPr id="199" name="Picture 3"/>
          <p:cNvPicPr/>
          <p:nvPr/>
        </p:nvPicPr>
        <p:blipFill>
          <a:blip r:embed="rId3"/>
          <a:stretch/>
        </p:blipFill>
        <p:spPr>
          <a:xfrm>
            <a:off x="4267080" y="533520"/>
            <a:ext cx="3941640" cy="5713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CustomShape 2"/>
          <p:cNvSpPr/>
          <p:nvPr/>
        </p:nvSpPr>
        <p:spPr>
          <a:xfrm>
            <a:off x="457200" y="5410080"/>
            <a:ext cx="8227800" cy="531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90000"/>
              </a:lnSpc>
              <a:spcBef>
                <a:spcPts val="700"/>
              </a:spcBef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Vasculitic changes around the nail plate</a:t>
            </a:r>
            <a:endParaRPr lang="sr-Latn-RS" sz="2800" b="0" strike="noStrike" spc="-1">
              <a:latin typeface="Arial"/>
            </a:endParaRPr>
          </a:p>
        </p:txBody>
      </p:sp>
      <p:pic>
        <p:nvPicPr>
          <p:cNvPr id="202" name="Picture 3"/>
          <p:cNvPicPr/>
          <p:nvPr/>
        </p:nvPicPr>
        <p:blipFill>
          <a:blip r:embed="rId3"/>
          <a:stretch/>
        </p:blipFill>
        <p:spPr>
          <a:xfrm>
            <a:off x="609480" y="395280"/>
            <a:ext cx="7465680" cy="4803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4" name="CustomShape 2"/>
          <p:cNvSpPr/>
          <p:nvPr/>
        </p:nvSpPr>
        <p:spPr>
          <a:xfrm>
            <a:off x="533520" y="5638680"/>
            <a:ext cx="815148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80000"/>
              </a:lnSpc>
              <a:spcBef>
                <a:spcPts val="700"/>
              </a:spcBef>
            </a:pPr>
            <a:r>
              <a:rPr lang="sr-Latn-RS" sz="28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Erythema-V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sign</a:t>
            </a:r>
            <a:endParaRPr lang="sr-Latn-RS" sz="2800" b="0" strike="noStrike" spc="-1" dirty="0">
              <a:latin typeface="Arial"/>
            </a:endParaRPr>
          </a:p>
        </p:txBody>
      </p:sp>
      <p:pic>
        <p:nvPicPr>
          <p:cNvPr id="205" name="Picture 3"/>
          <p:cNvPicPr/>
          <p:nvPr/>
        </p:nvPicPr>
        <p:blipFill>
          <a:blip r:embed="rId3"/>
          <a:stretch/>
        </p:blipFill>
        <p:spPr>
          <a:xfrm>
            <a:off x="762120" y="639720"/>
            <a:ext cx="7389720" cy="4863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380880" y="5486400"/>
            <a:ext cx="8304120" cy="15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Goton's papules</a:t>
            </a:r>
            <a:endParaRPr lang="sr-Latn-RS" sz="2800" b="0" strike="noStrike" spc="-1">
              <a:latin typeface="Arial"/>
            </a:endParaRPr>
          </a:p>
        </p:txBody>
      </p:sp>
      <p:pic>
        <p:nvPicPr>
          <p:cNvPr id="207" name="Picture 2"/>
          <p:cNvPicPr/>
          <p:nvPr/>
        </p:nvPicPr>
        <p:blipFill>
          <a:blip r:embed="rId3"/>
          <a:stretch/>
        </p:blipFill>
        <p:spPr>
          <a:xfrm>
            <a:off x="1905120" y="1295280"/>
            <a:ext cx="5236920" cy="3798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457200" y="1062000"/>
            <a:ext cx="8227800" cy="27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PATHOGENESIS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71" name="CustomShape 2"/>
          <p:cNvSpPr/>
          <p:nvPr/>
        </p:nvSpPr>
        <p:spPr>
          <a:xfrm>
            <a:off x="457200" y="1268280"/>
            <a:ext cx="8227800" cy="554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Autoimmune disease of exocrine glands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Genetic predisposition (HLA B8, HLA DR3, HLA DR5)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Viruses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206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2060"/>
                </a:solidFill>
                <a:latin typeface="Arial"/>
                <a:ea typeface="Microsoft YaHei"/>
              </a:rPr>
              <a:t>B Ly hyperactivity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, </a:t>
            </a:r>
            <a:r>
              <a:rPr lang="sr-Latn-RS" sz="28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synthesis of Ab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Atoantibodies ( </a:t>
            </a:r>
            <a:r>
              <a:rPr lang="sr-Latn-RS" sz="2800" b="0" strike="noStrike" spc="-1" dirty="0" smtClean="0">
                <a:solidFill>
                  <a:srgbClr val="002060"/>
                </a:solidFill>
                <a:latin typeface="Arial"/>
                <a:ea typeface="Microsoft YaHei"/>
              </a:rPr>
              <a:t>organ-specific against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epithelial cells - salivary glands, </a:t>
            </a:r>
            <a:r>
              <a:rPr lang="sr-Latn-RS" sz="28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Thyroid gland,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gastric mucosa and </a:t>
            </a:r>
            <a:r>
              <a:rPr lang="sr-Latn-RS" sz="2800" b="0" strike="noStrike" spc="-1" dirty="0">
                <a:solidFill>
                  <a:srgbClr val="002060"/>
                </a:solidFill>
                <a:latin typeface="Arial"/>
                <a:ea typeface="Microsoft YaHei"/>
              </a:rPr>
              <a:t>organ </a:t>
            </a:r>
            <a:r>
              <a:rPr lang="sr-Latn-RS" sz="2800" b="0" strike="noStrike" spc="-1" dirty="0" smtClean="0">
                <a:solidFill>
                  <a:srgbClr val="002060"/>
                </a:solidFill>
                <a:latin typeface="Arial"/>
                <a:ea typeface="Microsoft YaHei"/>
              </a:rPr>
              <a:t>non-specific Ab </a:t>
            </a:r>
            <a:r>
              <a:rPr lang="sr-Latn-RS" sz="2800" b="0" strike="noStrike" spc="-1" dirty="0">
                <a:solidFill>
                  <a:srgbClr val="002060"/>
                </a:solidFill>
                <a:latin typeface="Arial"/>
                <a:ea typeface="Microsoft YaHei"/>
              </a:rPr>
              <a:t>-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ANA, RF, anti Ro, anti LA)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206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2060"/>
                </a:solidFill>
                <a:latin typeface="Arial"/>
                <a:ea typeface="Microsoft YaHei"/>
              </a:rPr>
              <a:t>Focal T Ly infiltration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and damage to exocrine glands (lacrimal, salivary...)</a:t>
            </a:r>
            <a:endParaRPr lang="sr-Latn-RS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457200" y="228600"/>
            <a:ext cx="8227800" cy="197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0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LABORATORY</a:t>
            </a:r>
            <a:endParaRPr lang="sr-Latn-RS" sz="4000" b="0" strike="noStrike" spc="-1">
              <a:latin typeface="Arial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609480" y="1752480"/>
            <a:ext cx="8075520" cy="434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CK-MM, AST, ALT, aldolase ↑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CK increase 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2-100 times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Creatinine in urine ↑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Immunoglobulins ↑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ANA +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and/or 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Ab specific for </a:t>
            </a: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myositis (Jo-1, anti Mi-2, Pl-7).</a:t>
            </a:r>
            <a:endParaRPr lang="sr-Latn-RS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457200" y="228600"/>
            <a:ext cx="8227800" cy="129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CLASSIFICATION CRITERIA PM/DM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533520" y="2057400"/>
            <a:ext cx="8151480" cy="4036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1. Symmetrical </a:t>
            </a: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muscule weakness of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the pelvic and shoulder </a:t>
            </a:r>
            <a:r>
              <a:rPr lang="sr-Latn-RS" sz="2000" spc="-1" dirty="0" smtClean="0">
                <a:solidFill>
                  <a:srgbClr val="000000"/>
                </a:solidFill>
                <a:latin typeface="Arial"/>
                <a:ea typeface="Microsoft YaHei"/>
              </a:rPr>
              <a:t>region</a:t>
            </a: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,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front flexors of the neck, </a:t>
            </a: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with/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or without dysphagia or weakness of the respiratory muscles.</a:t>
            </a: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2. PH findings of muscle biopsy - fields of myocyte necrosis, fields of regeneration, infiltration by mononuclear cells in the endomysium, perimysium and around blood vessels.</a:t>
            </a: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3. Increased values of enzymes-CK, AST, ALT, LDH, aldolase.</a:t>
            </a: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4. EMNG- myopathic lesion</a:t>
            </a: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5. Skin signs - Goton's papules/ sign, heliotropic </a:t>
            </a:r>
            <a:r>
              <a:rPr lang="sr-Latn-RS" sz="2000" spc="-1" dirty="0" smtClean="0">
                <a:solidFill>
                  <a:srgbClr val="000000"/>
                </a:solidFill>
                <a:latin typeface="Arial"/>
                <a:ea typeface="Microsoft YaHei"/>
              </a:rPr>
              <a:t>rush</a:t>
            </a: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.</a:t>
            </a:r>
            <a:endParaRPr lang="sr-Latn-RS" sz="2000" b="0" strike="noStrike" spc="-1" dirty="0">
              <a:latin typeface="Arial"/>
            </a:endParaRPr>
          </a:p>
          <a:p>
            <a:pPr marL="533520" indent="-525240">
              <a:lnSpc>
                <a:spcPct val="80000"/>
              </a:lnSpc>
              <a:spcBef>
                <a:spcPts val="499"/>
              </a:spcBef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                              </a:t>
            </a:r>
            <a:r>
              <a:rPr lang="sr-Latn-RS" sz="20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4/4=PM, 4/5=DM</a:t>
            </a:r>
            <a:endParaRPr lang="sr-Latn-RS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457200" y="838080"/>
            <a:ext cx="8227800" cy="129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000" b="1" strike="noStrike" spc="-1">
                <a:solidFill>
                  <a:srgbClr val="222268"/>
                </a:solidFill>
                <a:latin typeface="Arial"/>
                <a:ea typeface="Microsoft YaHei"/>
              </a:rPr>
              <a:t>THERAPY</a:t>
            </a:r>
            <a:endParaRPr lang="sr-Latn-RS" sz="4000" b="0" strike="noStrike" spc="-1">
              <a:latin typeface="Arial"/>
            </a:endParaRPr>
          </a:p>
        </p:txBody>
      </p:sp>
      <p:sp>
        <p:nvSpPr>
          <p:cNvPr id="213" name="CustomShape 2"/>
          <p:cNvSpPr/>
          <p:nvPr/>
        </p:nvSpPr>
        <p:spPr>
          <a:xfrm>
            <a:off x="304920" y="2362320"/>
            <a:ext cx="8380080" cy="373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Pronisone 1-2mg/kg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Azathioprine 2.5-3.5 mg/kg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CyPH, MTX, CyS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Immunoglobulins iv.</a:t>
            </a:r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304920" y="2141640"/>
            <a:ext cx="84564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4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SYSTEMIC SCLEROSIS</a:t>
            </a:r>
            <a:r>
              <a:t/>
            </a:r>
            <a:br/>
            <a:endParaRPr lang="sr-Latn-RS" sz="4400" b="0" strike="noStrike" spc="-1">
              <a:latin typeface="Arial"/>
            </a:endParaRPr>
          </a:p>
        </p:txBody>
      </p:sp>
      <p:sp>
        <p:nvSpPr>
          <p:cNvPr id="215" name="CustomShape 2"/>
          <p:cNvSpPr/>
          <p:nvPr/>
        </p:nvSpPr>
        <p:spPr>
          <a:xfrm>
            <a:off x="1143000" y="3886200"/>
            <a:ext cx="6932520" cy="175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601"/>
              </a:spcBef>
            </a:pPr>
            <a:endParaRPr lang="sr-Latn-RS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457200" y="2286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7" name="CustomShape 2"/>
          <p:cNvSpPr/>
          <p:nvPr/>
        </p:nvSpPr>
        <p:spPr>
          <a:xfrm>
            <a:off x="457200" y="1600200"/>
            <a:ext cx="4032000" cy="449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pc="-1" dirty="0">
                <a:solidFill>
                  <a:srgbClr val="000000"/>
                </a:solidFill>
                <a:latin typeface="Arial"/>
                <a:ea typeface="Microsoft YaHei"/>
              </a:rPr>
              <a:t>C</a:t>
            </a:r>
            <a:r>
              <a:rPr lang="sr-Latn-RS" sz="24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hronic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systemic disease</a:t>
            </a:r>
            <a:endParaRPr lang="sr-Latn-RS" sz="24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damage to the small blood vessels of the skin and internal organs</a:t>
            </a:r>
            <a:endParaRPr lang="sr-Latn-RS" sz="24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pc="-1" dirty="0">
                <a:solidFill>
                  <a:srgbClr val="000000"/>
                </a:solidFill>
                <a:latin typeface="Arial"/>
                <a:ea typeface="Microsoft YaHei"/>
              </a:rPr>
              <a:t>A</a:t>
            </a:r>
            <a:r>
              <a:rPr lang="sr-Latn-RS" sz="24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ctivation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of the immune system</a:t>
            </a:r>
            <a:endParaRPr lang="sr-Latn-RS" sz="24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pc="-1" dirty="0">
                <a:solidFill>
                  <a:srgbClr val="000000"/>
                </a:solidFill>
                <a:latin typeface="Arial"/>
                <a:ea typeface="Microsoft YaHei"/>
              </a:rPr>
              <a:t>I</a:t>
            </a:r>
            <a:r>
              <a:rPr lang="sr-Latn-RS" sz="24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ncreased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formation of extracellular connective fibers</a:t>
            </a:r>
            <a:endParaRPr lang="sr-Latn-RS" sz="2400" b="0" strike="noStrike" spc="-1" dirty="0">
              <a:latin typeface="Arial"/>
            </a:endParaRPr>
          </a:p>
          <a:p>
            <a:pPr marL="341280" indent="-33480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993" y="918821"/>
            <a:ext cx="3242120" cy="24324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4933" y="3509946"/>
            <a:ext cx="3234180" cy="24260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6354" y="1456545"/>
            <a:ext cx="1582627" cy="287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ustomShape 1"/>
          <p:cNvSpPr/>
          <p:nvPr/>
        </p:nvSpPr>
        <p:spPr>
          <a:xfrm rot="1800000">
            <a:off x="5316480" y="2315160"/>
            <a:ext cx="1000080" cy="317160"/>
          </a:xfrm>
          <a:prstGeom prst="notchedRightArrow">
            <a:avLst>
              <a:gd name="adj1" fmla="val 54898"/>
              <a:gd name="adj2" fmla="val 74529"/>
            </a:avLst>
          </a:prstGeom>
          <a:solidFill>
            <a:srgbClr val="FF0000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ustomShape 2"/>
          <p:cNvSpPr/>
          <p:nvPr/>
        </p:nvSpPr>
        <p:spPr>
          <a:xfrm rot="9120000">
            <a:off x="2820240" y="2288160"/>
            <a:ext cx="1000080" cy="347400"/>
          </a:xfrm>
          <a:prstGeom prst="notchedRightArrow">
            <a:avLst>
              <a:gd name="adj1" fmla="val 50000"/>
              <a:gd name="adj2" fmla="val 71705"/>
            </a:avLst>
          </a:prstGeom>
          <a:solidFill>
            <a:srgbClr val="FF0000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0" name="CustomShape 3"/>
          <p:cNvSpPr/>
          <p:nvPr/>
        </p:nvSpPr>
        <p:spPr>
          <a:xfrm rot="10800000">
            <a:off x="3905280" y="2722320"/>
            <a:ext cx="1244520" cy="1198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solidFill>
            <a:srgbClr val="FF0000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1" name="CustomShape 4"/>
          <p:cNvSpPr/>
          <p:nvPr/>
        </p:nvSpPr>
        <p:spPr>
          <a:xfrm>
            <a:off x="1484280" y="3835440"/>
            <a:ext cx="339480" cy="1517400"/>
          </a:xfrm>
          <a:prstGeom prst="downArrow">
            <a:avLst>
              <a:gd name="adj1" fmla="val 50000"/>
              <a:gd name="adj2" fmla="val 111279"/>
            </a:avLst>
          </a:prstGeom>
          <a:solidFill>
            <a:srgbClr val="FF0000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2" name="CustomShape 5"/>
          <p:cNvSpPr/>
          <p:nvPr/>
        </p:nvSpPr>
        <p:spPr>
          <a:xfrm>
            <a:off x="7504200" y="3835440"/>
            <a:ext cx="311040" cy="1596960"/>
          </a:xfrm>
          <a:prstGeom prst="downArrow">
            <a:avLst>
              <a:gd name="adj1" fmla="val 50000"/>
              <a:gd name="adj2" fmla="val 127792"/>
            </a:avLst>
          </a:prstGeom>
          <a:solidFill>
            <a:srgbClr val="FF0000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CustomShape 6"/>
          <p:cNvSpPr/>
          <p:nvPr/>
        </p:nvSpPr>
        <p:spPr>
          <a:xfrm>
            <a:off x="3986280" y="4954680"/>
            <a:ext cx="1091880" cy="63792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360">
            <a:solidFill>
              <a:srgbClr val="CC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CustomShape 7"/>
          <p:cNvSpPr/>
          <p:nvPr/>
        </p:nvSpPr>
        <p:spPr>
          <a:xfrm>
            <a:off x="2286000" y="1066680"/>
            <a:ext cx="5103720" cy="7716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3376"/>
              </a:spcBef>
            </a:pPr>
            <a:r>
              <a:rPr lang="sr-Latn-RS" sz="4400" b="1" strike="noStrike" spc="-1" baseline="6000" dirty="0">
                <a:solidFill>
                  <a:srgbClr val="FF0000"/>
                </a:solidFill>
                <a:latin typeface="Tahoma"/>
                <a:ea typeface="Microsoft YaHei"/>
              </a:rPr>
              <a:t>PATHOGENESIS of SSc</a:t>
            </a:r>
            <a:endParaRPr lang="sr-Latn-RS" sz="4400" b="0" strike="noStrike" spc="-1" dirty="0">
              <a:latin typeface="Arial"/>
            </a:endParaRPr>
          </a:p>
        </p:txBody>
      </p:sp>
      <p:sp>
        <p:nvSpPr>
          <p:cNvPr id="225" name="CustomShape 8"/>
          <p:cNvSpPr/>
          <p:nvPr/>
        </p:nvSpPr>
        <p:spPr>
          <a:xfrm>
            <a:off x="3828960" y="1758960"/>
            <a:ext cx="1579320" cy="6485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</a:pPr>
            <a:r>
              <a:rPr lang="sr-Latn-RS" b="1" spc="-1" dirty="0">
                <a:solidFill>
                  <a:srgbClr val="FF0000"/>
                </a:solidFill>
                <a:latin typeface="Tahoma"/>
                <a:ea typeface="Microsoft YaHei"/>
              </a:rPr>
              <a:t>U</a:t>
            </a:r>
            <a:r>
              <a:rPr lang="sr-Latn-RS" b="1" strike="noStrike" spc="-1" dirty="0" smtClean="0">
                <a:solidFill>
                  <a:srgbClr val="FF0000"/>
                </a:solidFill>
                <a:latin typeface="Tahoma"/>
                <a:ea typeface="Microsoft YaHei"/>
              </a:rPr>
              <a:t>nknown CAUSE</a:t>
            </a:r>
            <a:endParaRPr lang="sr-Latn-RS" b="0" strike="noStrike" spc="-1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26" name="Group 9"/>
          <p:cNvGrpSpPr/>
          <p:nvPr/>
        </p:nvGrpSpPr>
        <p:grpSpPr>
          <a:xfrm>
            <a:off x="301680" y="2786040"/>
            <a:ext cx="3195720" cy="789627"/>
            <a:chOff x="301680" y="2786040"/>
            <a:chExt cx="3195720" cy="789627"/>
          </a:xfrm>
        </p:grpSpPr>
        <p:sp>
          <p:nvSpPr>
            <p:cNvPr id="227" name="CustomShape 10"/>
            <p:cNvSpPr/>
            <p:nvPr/>
          </p:nvSpPr>
          <p:spPr>
            <a:xfrm>
              <a:off x="301680" y="2786040"/>
              <a:ext cx="3119400" cy="711000"/>
            </a:xfrm>
            <a:prstGeom prst="rect">
              <a:avLst/>
            </a:prstGeom>
            <a:solidFill>
              <a:srgbClr val="009900"/>
            </a:solidFill>
            <a:ln w="38160">
              <a:solidFill>
                <a:srgbClr val="CC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8" name="CustomShape 11"/>
            <p:cNvSpPr/>
            <p:nvPr/>
          </p:nvSpPr>
          <p:spPr>
            <a:xfrm>
              <a:off x="378000" y="2865600"/>
              <a:ext cx="3119400" cy="71006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6800" rIns="90000" bIns="4680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0"/>
                </a:spcBef>
              </a:pPr>
              <a:r>
                <a:rPr lang="sr-Latn-RS" sz="2000" b="1" spc="-1" dirty="0" smtClean="0">
                  <a:solidFill>
                    <a:srgbClr val="FFFF00"/>
                  </a:solidFill>
                  <a:latin typeface="Tahoma"/>
                  <a:ea typeface="Microsoft YaHei"/>
                </a:rPr>
                <a:t>Immune system a</a:t>
              </a:r>
              <a:r>
                <a:rPr lang="sr-Latn-RS" sz="2000" b="1" strike="noStrike" spc="-1" dirty="0" smtClean="0">
                  <a:solidFill>
                    <a:srgbClr val="FFFF00"/>
                  </a:solidFill>
                  <a:latin typeface="Tahoma"/>
                  <a:ea typeface="Microsoft YaHei"/>
                </a:rPr>
                <a:t>ctivity </a:t>
              </a:r>
              <a:endParaRPr lang="sr-Latn-RS" sz="2000" b="0" strike="noStrike" spc="-1" dirty="0">
                <a:latin typeface="Arial"/>
              </a:endParaRPr>
            </a:p>
          </p:txBody>
        </p:sp>
      </p:grpSp>
      <p:grpSp>
        <p:nvGrpSpPr>
          <p:cNvPr id="229" name="Group 12"/>
          <p:cNvGrpSpPr/>
          <p:nvPr/>
        </p:nvGrpSpPr>
        <p:grpSpPr>
          <a:xfrm>
            <a:off x="5791320" y="2786040"/>
            <a:ext cx="3041280" cy="711000"/>
            <a:chOff x="5791320" y="2786040"/>
            <a:chExt cx="3041280" cy="711000"/>
          </a:xfrm>
        </p:grpSpPr>
        <p:sp>
          <p:nvSpPr>
            <p:cNvPr id="230" name="CustomShape 13"/>
            <p:cNvSpPr/>
            <p:nvPr/>
          </p:nvSpPr>
          <p:spPr>
            <a:xfrm>
              <a:off x="5791320" y="2786040"/>
              <a:ext cx="2963520" cy="711000"/>
            </a:xfrm>
            <a:prstGeom prst="rect">
              <a:avLst/>
            </a:prstGeom>
            <a:solidFill>
              <a:srgbClr val="009900"/>
            </a:solidFill>
            <a:ln w="38160">
              <a:solidFill>
                <a:srgbClr val="CC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1" name="CustomShape 14"/>
            <p:cNvSpPr/>
            <p:nvPr/>
          </p:nvSpPr>
          <p:spPr>
            <a:xfrm>
              <a:off x="5791320" y="2865600"/>
              <a:ext cx="3041280" cy="3981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6800" rIns="90000" bIns="468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sr-Latn-RS" sz="2000" b="1" strike="noStrike" spc="-1">
                  <a:solidFill>
                    <a:srgbClr val="FFFF00"/>
                  </a:solidFill>
                  <a:latin typeface="Tahoma"/>
                  <a:ea typeface="Microsoft YaHei"/>
                </a:rPr>
                <a:t>Endothelial damage</a:t>
              </a:r>
              <a:endParaRPr lang="sr-Latn-RS" sz="2000" b="0" strike="noStrike" spc="-1">
                <a:latin typeface="Arial"/>
              </a:endParaRPr>
            </a:p>
          </p:txBody>
        </p:sp>
      </p:grpSp>
      <p:sp>
        <p:nvSpPr>
          <p:cNvPr id="232" name="CustomShape 15"/>
          <p:cNvSpPr/>
          <p:nvPr/>
        </p:nvSpPr>
        <p:spPr>
          <a:xfrm>
            <a:off x="2030400" y="4156200"/>
            <a:ext cx="5081400" cy="703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1250"/>
              </a:spcBef>
            </a:pPr>
            <a:r>
              <a:rPr lang="sr-Latn-RS" sz="2000" b="1" strike="noStrike" spc="-1">
                <a:solidFill>
                  <a:srgbClr val="FF0000"/>
                </a:solidFill>
                <a:latin typeface="Tahoma"/>
                <a:ea typeface="Microsoft YaHei"/>
              </a:rPr>
              <a:t>Damage to the skin and visceral organs</a:t>
            </a:r>
            <a:endParaRPr lang="sr-Latn-RS" sz="2000" b="0" strike="noStrike" spc="-1">
              <a:latin typeface="Arial"/>
            </a:endParaRPr>
          </a:p>
        </p:txBody>
      </p:sp>
      <p:grpSp>
        <p:nvGrpSpPr>
          <p:cNvPr id="233" name="Group 16"/>
          <p:cNvGrpSpPr/>
          <p:nvPr/>
        </p:nvGrpSpPr>
        <p:grpSpPr>
          <a:xfrm>
            <a:off x="311040" y="5834160"/>
            <a:ext cx="8435880" cy="711000"/>
            <a:chOff x="311040" y="5834160"/>
            <a:chExt cx="8435880" cy="711000"/>
          </a:xfrm>
        </p:grpSpPr>
        <p:sp>
          <p:nvSpPr>
            <p:cNvPr id="234" name="CustomShape 17"/>
            <p:cNvSpPr/>
            <p:nvPr/>
          </p:nvSpPr>
          <p:spPr>
            <a:xfrm>
              <a:off x="311040" y="5834160"/>
              <a:ext cx="8435880" cy="711000"/>
            </a:xfrm>
            <a:prstGeom prst="rect">
              <a:avLst/>
            </a:prstGeom>
            <a:solidFill>
              <a:srgbClr val="009900"/>
            </a:solidFill>
            <a:ln w="38160">
              <a:solidFill>
                <a:srgbClr val="CC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5" name="CustomShape 18"/>
            <p:cNvSpPr/>
            <p:nvPr/>
          </p:nvSpPr>
          <p:spPr>
            <a:xfrm>
              <a:off x="763559" y="5994360"/>
              <a:ext cx="7819723" cy="402291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6800" rIns="90000" bIns="468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sr-Latn-RS" sz="2000" b="0" strike="noStrike" spc="-1" dirty="0">
                  <a:solidFill>
                    <a:srgbClr val="FFFF00"/>
                  </a:solidFill>
                  <a:latin typeface="Tahoma"/>
                  <a:ea typeface="Microsoft YaHei"/>
                </a:rPr>
                <a:t>Activation of fibroblasts (increased formation </a:t>
              </a:r>
              <a:r>
                <a:rPr lang="sr-Latn-RS" sz="2000" b="0" strike="noStrike" spc="-1" dirty="0" smtClean="0">
                  <a:solidFill>
                    <a:srgbClr val="FFFF00"/>
                  </a:solidFill>
                  <a:latin typeface="Tahoma"/>
                  <a:ea typeface="Microsoft YaHei"/>
                </a:rPr>
                <a:t>of</a:t>
              </a:r>
              <a:r>
                <a:rPr lang="sr-Latn-RS" sz="2000" dirty="0" smtClean="0">
                  <a:solidFill>
                    <a:srgbClr val="FFFF00"/>
                  </a:solidFill>
                </a:rPr>
                <a:t>connective tissue</a:t>
              </a:r>
              <a:r>
                <a:rPr lang="sr-Latn-RS" sz="2000" b="0" strike="noStrike" spc="-1" dirty="0" smtClean="0">
                  <a:solidFill>
                    <a:srgbClr val="FFFF00"/>
                  </a:solidFill>
                  <a:latin typeface="Tahoma"/>
                  <a:ea typeface="Microsoft YaHei"/>
                </a:rPr>
                <a:t>)</a:t>
              </a:r>
              <a:endParaRPr lang="sr-Latn-RS" sz="2000" b="0" strike="noStrike" spc="-1" dirty="0">
                <a:latin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Effect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Effect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16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21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Effect">
                            <p:stCondLst>
                              <p:cond delay="2600"/>
                            </p:stCondLst>
                            <p:childTnLst>
                              <p:par>
                                <p:cTn id="28" presetID="9" presetClass="entr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1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44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Effect">
                            <p:stCondLst>
                              <p:cond delay="49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Effect">
                            <p:stCondLst>
                              <p:cond delay="54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304920" y="838080"/>
            <a:ext cx="8456400" cy="8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000" b="1" strike="noStrike" spc="-1">
                <a:solidFill>
                  <a:srgbClr val="222268"/>
                </a:solidFill>
                <a:latin typeface="Tahoma"/>
                <a:ea typeface="Microsoft YaHei"/>
              </a:rPr>
              <a:t>PATHOGENESIS</a:t>
            </a:r>
            <a:endParaRPr lang="sr-Latn-RS" sz="4000" b="0" strike="noStrike" spc="-1">
              <a:latin typeface="Arial"/>
            </a:endParaRPr>
          </a:p>
        </p:txBody>
      </p:sp>
      <p:sp>
        <p:nvSpPr>
          <p:cNvPr id="237" name="CustomShape 2"/>
          <p:cNvSpPr/>
          <p:nvPr/>
        </p:nvSpPr>
        <p:spPr>
          <a:xfrm>
            <a:off x="152280" y="1600200"/>
            <a:ext cx="8837280" cy="487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000000"/>
                </a:solidFill>
                <a:latin typeface="Tahoma"/>
                <a:ea typeface="Microsoft YaHei"/>
              </a:rPr>
              <a:t>Endothelial damage ←unknown causative agent→ active. Immun.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system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autoantibodies ← B cells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LAK cells ← T cells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  </a:t>
            </a:r>
            <a:r>
              <a:rPr lang="sr-Latn-RS" sz="20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↓↑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IL-2 → macrophages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  </a:t>
            </a:r>
            <a:r>
              <a:rPr lang="sr-Latn-RS" sz="20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↑↓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TGF-β PDGF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↑↓</a:t>
            </a: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  </a:t>
            </a:r>
            <a:r>
              <a:rPr lang="sr-Latn-RS" sz="20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↓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Fibroblasts and smooth muscle cells.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Arial"/>
                <a:ea typeface="Microsoft YaHei"/>
              </a:rPr>
              <a:t>↓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 dirty="0">
                <a:solidFill>
                  <a:srgbClr val="222268"/>
                </a:solidFill>
                <a:latin typeface="Tahoma"/>
                <a:ea typeface="Microsoft YaHei"/>
              </a:rPr>
              <a:t>Increased formation of connective tissue</a:t>
            </a:r>
            <a:endParaRPr lang="sr-Latn-RS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</p:txBody>
      </p:sp>
      <p:sp>
        <p:nvSpPr>
          <p:cNvPr id="238" name="CustomShape 3"/>
          <p:cNvSpPr/>
          <p:nvPr/>
        </p:nvSpPr>
        <p:spPr>
          <a:xfrm>
            <a:off x="1143000" y="3352680"/>
            <a:ext cx="1979280" cy="398160"/>
          </a:xfrm>
          <a:prstGeom prst="rect">
            <a:avLst/>
          </a:prstGeom>
          <a:noFill/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marL="609480" indent="-601560" algn="ctr">
              <a:lnSpc>
                <a:spcPct val="100000"/>
              </a:lnSpc>
              <a:spcBef>
                <a:spcPts val="499"/>
              </a:spcBef>
            </a:pPr>
            <a:r>
              <a:rPr lang="sr-Latn-RS" sz="2000" b="1" strike="noStrike" spc="-1">
                <a:solidFill>
                  <a:srgbClr val="000000"/>
                </a:solidFill>
                <a:latin typeface="Tahoma"/>
                <a:ea typeface="Microsoft YaHei"/>
              </a:rPr>
              <a:t>platelets</a:t>
            </a:r>
            <a:endParaRPr lang="sr-Latn-RS" sz="2000" b="0" strike="noStrike" spc="-1">
              <a:latin typeface="Arial"/>
            </a:endParaRPr>
          </a:p>
        </p:txBody>
      </p:sp>
      <p:sp>
        <p:nvSpPr>
          <p:cNvPr id="239" name="CustomShape 4"/>
          <p:cNvSpPr/>
          <p:nvPr/>
        </p:nvSpPr>
        <p:spPr>
          <a:xfrm>
            <a:off x="6678720" y="4019400"/>
            <a:ext cx="3121920" cy="1343160"/>
          </a:xfrm>
          <a:prstGeom prst="rect">
            <a:avLst/>
          </a:prstGeom>
          <a:noFill/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Tahoma"/>
                <a:ea typeface="Microsoft YaHei"/>
              </a:rPr>
              <a:t>IL-1</a:t>
            </a:r>
            <a:endParaRPr lang="sr-Latn-RS" sz="2400" b="0" strike="noStrike" spc="-1">
              <a:latin typeface="Arial"/>
            </a:endParaRPr>
          </a:p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Tahoma"/>
                <a:ea typeface="Microsoft YaHei"/>
              </a:rPr>
              <a:t>Fibronectin</a:t>
            </a:r>
            <a:endParaRPr lang="sr-Latn-RS" sz="2400" b="0" strike="noStrike" spc="-1">
              <a:latin typeface="Arial"/>
            </a:endParaRPr>
          </a:p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Tahoma"/>
                <a:ea typeface="Microsoft YaHei"/>
              </a:rPr>
              <a:t>IL-6, IL-4</a:t>
            </a:r>
            <a:endParaRPr lang="sr-Latn-RS" sz="2400" b="0" strike="noStrike" spc="-1">
              <a:latin typeface="Arial"/>
            </a:endParaRPr>
          </a:p>
        </p:txBody>
      </p:sp>
      <p:sp>
        <p:nvSpPr>
          <p:cNvPr id="240" name="CustomShape 5"/>
          <p:cNvSpPr/>
          <p:nvPr/>
        </p:nvSpPr>
        <p:spPr>
          <a:xfrm>
            <a:off x="3348000" y="2492280"/>
            <a:ext cx="1366560" cy="42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1" name="Line 6"/>
          <p:cNvSpPr/>
          <p:nvPr/>
        </p:nvSpPr>
        <p:spPr>
          <a:xfrm>
            <a:off x="4427280" y="5157720"/>
            <a:ext cx="1800" cy="1440"/>
          </a:xfrm>
          <a:prstGeom prst="line">
            <a:avLst/>
          </a:prstGeom>
          <a:ln w="9360">
            <a:solidFill>
              <a:srgbClr val="FFFFFF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2" name="CustomShape 7"/>
          <p:cNvSpPr/>
          <p:nvPr/>
        </p:nvSpPr>
        <p:spPr>
          <a:xfrm>
            <a:off x="8604360" y="-316080"/>
            <a:ext cx="912600" cy="912600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3" name="Line 8"/>
          <p:cNvSpPr/>
          <p:nvPr/>
        </p:nvSpPr>
        <p:spPr>
          <a:xfrm flipV="1">
            <a:off x="4716360" y="2127240"/>
            <a:ext cx="287280" cy="228600"/>
          </a:xfrm>
          <a:prstGeom prst="line">
            <a:avLst/>
          </a:pr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4" name="Line 9"/>
          <p:cNvSpPr/>
          <p:nvPr/>
        </p:nvSpPr>
        <p:spPr>
          <a:xfrm>
            <a:off x="4787640" y="2276280"/>
            <a:ext cx="1800" cy="1440"/>
          </a:xfrm>
          <a:prstGeom prst="line">
            <a:avLst/>
          </a:pr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45" name="Table 10"/>
          <p:cNvGraphicFramePr/>
          <p:nvPr/>
        </p:nvGraphicFramePr>
        <p:xfrm>
          <a:off x="1763640" y="1341360"/>
          <a:ext cx="441000" cy="2020680"/>
        </p:xfrm>
        <a:graphic>
          <a:graphicData uri="http://schemas.openxmlformats.org/drawingml/2006/table">
            <a:tbl>
              <a:tblPr/>
              <a:tblGrid>
                <a:gridCol w="222120"/>
                <a:gridCol w="218880"/>
              </a:tblGrid>
              <a:tr h="202068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R w="720">
                      <a:solidFill>
                        <a:srgbClr val="FFFFFF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noFill/>
                  </a:tcPr>
                </a:tc>
              </a:tr>
            </a:tbl>
          </a:graphicData>
        </a:graphic>
      </p:graphicFrame>
      <p:graphicFrame>
        <p:nvGraphicFramePr>
          <p:cNvPr id="246" name="Table 11"/>
          <p:cNvGraphicFramePr/>
          <p:nvPr/>
        </p:nvGraphicFramePr>
        <p:xfrm>
          <a:off x="2371680" y="2852640"/>
          <a:ext cx="225360" cy="509400"/>
        </p:xfrm>
        <a:graphic>
          <a:graphicData uri="http://schemas.openxmlformats.org/drawingml/2006/table">
            <a:tbl>
              <a:tblPr/>
              <a:tblGrid>
                <a:gridCol w="225360"/>
              </a:tblGrid>
              <a:tr h="50940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" name="Table 12"/>
          <p:cNvGraphicFramePr/>
          <p:nvPr/>
        </p:nvGraphicFramePr>
        <p:xfrm>
          <a:off x="1908000" y="3789360"/>
          <a:ext cx="725400" cy="1228680"/>
        </p:xfrm>
        <a:graphic>
          <a:graphicData uri="http://schemas.openxmlformats.org/drawingml/2006/table">
            <a:tbl>
              <a:tblPr/>
              <a:tblGrid>
                <a:gridCol w="725400"/>
              </a:tblGrid>
              <a:tr h="122868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8" name="CustomShape 13"/>
          <p:cNvSpPr/>
          <p:nvPr/>
        </p:nvSpPr>
        <p:spPr>
          <a:xfrm>
            <a:off x="2700360" y="4724280"/>
            <a:ext cx="4317840" cy="338040"/>
          </a:xfrm>
          <a:prstGeom prst="rect">
            <a:avLst/>
          </a:prstGeom>
          <a:noFill/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49" name="Table 14"/>
          <p:cNvGraphicFramePr/>
          <p:nvPr/>
        </p:nvGraphicFramePr>
        <p:xfrm>
          <a:off x="7020000" y="4869000"/>
          <a:ext cx="438120" cy="371160"/>
        </p:xfrm>
        <a:graphic>
          <a:graphicData uri="http://schemas.openxmlformats.org/drawingml/2006/table">
            <a:tbl>
              <a:tblPr/>
              <a:tblGrid>
                <a:gridCol w="438120"/>
              </a:tblGrid>
              <a:tr h="37116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T w="720">
                      <a:solidFill>
                        <a:srgbClr val="FFFFFF"/>
                      </a:solidFill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250" name="Table 15"/>
          <p:cNvGraphicFramePr/>
          <p:nvPr/>
        </p:nvGraphicFramePr>
        <p:xfrm>
          <a:off x="6012000" y="3357720"/>
          <a:ext cx="1950840" cy="652320"/>
        </p:xfrm>
        <a:graphic>
          <a:graphicData uri="http://schemas.openxmlformats.org/drawingml/2006/table">
            <a:tbl>
              <a:tblPr/>
              <a:tblGrid>
                <a:gridCol w="1950840"/>
              </a:tblGrid>
              <a:tr h="65232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251" name="Table 16"/>
          <p:cNvGraphicFramePr/>
          <p:nvPr/>
        </p:nvGraphicFramePr>
        <p:xfrm>
          <a:off x="2771640" y="3645000"/>
          <a:ext cx="2527200" cy="371160"/>
        </p:xfrm>
        <a:graphic>
          <a:graphicData uri="http://schemas.openxmlformats.org/drawingml/2006/table">
            <a:tbl>
              <a:tblPr/>
              <a:tblGrid>
                <a:gridCol w="2527200"/>
              </a:tblGrid>
              <a:tr h="37116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252" name="Table 17"/>
          <p:cNvGraphicFramePr/>
          <p:nvPr/>
        </p:nvGraphicFramePr>
        <p:xfrm>
          <a:off x="6156360" y="1773360"/>
          <a:ext cx="942840" cy="939600"/>
        </p:xfrm>
        <a:graphic>
          <a:graphicData uri="http://schemas.openxmlformats.org/drawingml/2006/table">
            <a:tbl>
              <a:tblPr/>
              <a:tblGrid>
                <a:gridCol w="942840"/>
              </a:tblGrid>
              <a:tr h="93960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3" name="Table 18"/>
          <p:cNvGraphicFramePr/>
          <p:nvPr/>
        </p:nvGraphicFramePr>
        <p:xfrm>
          <a:off x="6227640" y="1413000"/>
          <a:ext cx="225360" cy="371160"/>
        </p:xfrm>
        <a:graphic>
          <a:graphicData uri="http://schemas.openxmlformats.org/drawingml/2006/table">
            <a:tbl>
              <a:tblPr/>
              <a:tblGrid>
                <a:gridCol w="225360"/>
              </a:tblGrid>
              <a:tr h="37116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4" name="Table 19"/>
          <p:cNvGraphicFramePr/>
          <p:nvPr/>
        </p:nvGraphicFramePr>
        <p:xfrm>
          <a:off x="533520" y="1413000"/>
          <a:ext cx="2604960" cy="652320"/>
        </p:xfrm>
        <a:graphic>
          <a:graphicData uri="http://schemas.openxmlformats.org/drawingml/2006/table">
            <a:tbl>
              <a:tblPr/>
              <a:tblGrid>
                <a:gridCol w="2604960"/>
              </a:tblGrid>
              <a:tr h="65232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5" name="Table 20"/>
          <p:cNvGraphicFramePr/>
          <p:nvPr/>
        </p:nvGraphicFramePr>
        <p:xfrm>
          <a:off x="2340000" y="1413000"/>
          <a:ext cx="942840" cy="371160"/>
        </p:xfrm>
        <a:graphic>
          <a:graphicData uri="http://schemas.openxmlformats.org/drawingml/2006/table">
            <a:tbl>
              <a:tblPr/>
              <a:tblGrid>
                <a:gridCol w="942840"/>
              </a:tblGrid>
              <a:tr h="37116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6" name="Table 21"/>
          <p:cNvGraphicFramePr/>
          <p:nvPr/>
        </p:nvGraphicFramePr>
        <p:xfrm>
          <a:off x="4354560" y="3500280"/>
          <a:ext cx="510840" cy="725400"/>
        </p:xfrm>
        <a:graphic>
          <a:graphicData uri="http://schemas.openxmlformats.org/drawingml/2006/table">
            <a:tbl>
              <a:tblPr/>
              <a:tblGrid>
                <a:gridCol w="510840"/>
              </a:tblGrid>
              <a:tr h="72540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lnR w="720">
                      <a:solidFill>
                        <a:srgbClr val="FFFFFF"/>
                      </a:solidFill>
                    </a:lnR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Oval 1"/>
          <p:cNvSpPr/>
          <p:nvPr/>
        </p:nvSpPr>
        <p:spPr>
          <a:xfrm>
            <a:off x="3122280" y="4330460"/>
            <a:ext cx="2769562" cy="8272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R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ustomShape 1"/>
          <p:cNvSpPr/>
          <p:nvPr/>
        </p:nvSpPr>
        <p:spPr>
          <a:xfrm>
            <a:off x="457200" y="228600"/>
            <a:ext cx="3655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sr-Latn-RS" sz="3200" b="1" spc="-1" dirty="0">
                <a:solidFill>
                  <a:srgbClr val="002060"/>
                </a:solidFill>
                <a:latin typeface="Arial"/>
                <a:ea typeface="Microsoft YaHei"/>
              </a:rPr>
              <a:t>C</a:t>
            </a:r>
            <a:r>
              <a:rPr lang="sr-Latn-RS" sz="3200" b="1" strike="noStrike" spc="-1" dirty="0" smtClean="0">
                <a:solidFill>
                  <a:srgbClr val="002060"/>
                </a:solidFill>
                <a:latin typeface="Arial"/>
                <a:ea typeface="Microsoft YaHei"/>
              </a:rPr>
              <a:t>linical </a:t>
            </a:r>
            <a:r>
              <a:rPr lang="sr-Latn-RS" sz="3200" b="1" strike="noStrike" spc="-1" dirty="0">
                <a:solidFill>
                  <a:srgbClr val="002060"/>
                </a:solidFill>
                <a:latin typeface="Arial"/>
                <a:ea typeface="Microsoft YaHei"/>
              </a:rPr>
              <a:t>picture</a:t>
            </a:r>
            <a:r>
              <a:rPr lang="sr-Latn-RS" sz="3200" b="0" strike="noStrike" spc="-1" dirty="0">
                <a:solidFill>
                  <a:srgbClr val="002060"/>
                </a:solidFill>
                <a:latin typeface="Arial"/>
                <a:ea typeface="Microsoft YaHei"/>
              </a:rPr>
              <a:t> </a:t>
            </a:r>
            <a:endParaRPr lang="sr-Latn-RS" sz="3200" b="0" strike="noStrike" spc="-1" dirty="0">
              <a:latin typeface="Arial"/>
            </a:endParaRPr>
          </a:p>
        </p:txBody>
      </p:sp>
      <p:pic>
        <p:nvPicPr>
          <p:cNvPr id="258" name="Picture 2"/>
          <p:cNvPicPr/>
          <p:nvPr/>
        </p:nvPicPr>
        <p:blipFill>
          <a:blip r:embed="rId3"/>
          <a:stretch/>
        </p:blipFill>
        <p:spPr>
          <a:xfrm>
            <a:off x="6095880" y="4648320"/>
            <a:ext cx="2658960" cy="1993680"/>
          </a:xfrm>
          <a:prstGeom prst="rect">
            <a:avLst/>
          </a:prstGeom>
          <a:ln>
            <a:noFill/>
          </a:ln>
        </p:spPr>
      </p:pic>
      <p:pic>
        <p:nvPicPr>
          <p:cNvPr id="259" name="Picture 3"/>
          <p:cNvPicPr/>
          <p:nvPr/>
        </p:nvPicPr>
        <p:blipFill>
          <a:blip r:embed="rId4"/>
          <a:stretch/>
        </p:blipFill>
        <p:spPr>
          <a:xfrm>
            <a:off x="6227640" y="333360"/>
            <a:ext cx="2639880" cy="1979280"/>
          </a:xfrm>
          <a:prstGeom prst="rect">
            <a:avLst/>
          </a:prstGeom>
          <a:ln>
            <a:noFill/>
          </a:ln>
        </p:spPr>
      </p:pic>
      <p:pic>
        <p:nvPicPr>
          <p:cNvPr id="260" name="Picture 4"/>
          <p:cNvPicPr/>
          <p:nvPr/>
        </p:nvPicPr>
        <p:blipFill>
          <a:blip r:embed="rId5"/>
          <a:stretch/>
        </p:blipFill>
        <p:spPr>
          <a:xfrm>
            <a:off x="6227640" y="2421000"/>
            <a:ext cx="2639880" cy="1979280"/>
          </a:xfrm>
          <a:prstGeom prst="rect">
            <a:avLst/>
          </a:prstGeom>
          <a:ln>
            <a:noFill/>
          </a:ln>
        </p:spPr>
      </p:pic>
      <p:sp>
        <p:nvSpPr>
          <p:cNvPr id="261" name="CustomShape 2"/>
          <p:cNvSpPr/>
          <p:nvPr/>
        </p:nvSpPr>
        <p:spPr>
          <a:xfrm>
            <a:off x="533520" y="1752480"/>
            <a:ext cx="5027400" cy="449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</a:pPr>
            <a:r>
              <a:rPr lang="sr-Latn-RS" sz="2000" b="1" strike="noStrike" spc="-1" dirty="0">
                <a:solidFill>
                  <a:srgbClr val="FFFFFF"/>
                </a:solidFill>
                <a:latin typeface="Arial"/>
                <a:ea typeface="Microsoft YaHei"/>
              </a:rPr>
              <a:t> </a:t>
            </a:r>
            <a:r>
              <a:rPr lang="sr-Latn-RS" sz="28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The Rayanud phenomenon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pc="-1" dirty="0">
                <a:solidFill>
                  <a:srgbClr val="000000"/>
                </a:solidFill>
                <a:latin typeface="Arial"/>
                <a:ea typeface="Microsoft YaHei"/>
              </a:rPr>
              <a:t>D</a:t>
            </a:r>
            <a:r>
              <a:rPr lang="sr-Latn-RS" sz="28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iffuse </a:t>
            </a:r>
            <a:r>
              <a:rPr lang="sr-Latn-RS" sz="28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painless swelling of the hands</a:t>
            </a:r>
            <a:endParaRPr lang="sr-Latn-RS" sz="28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pc="-1" dirty="0">
                <a:solidFill>
                  <a:srgbClr val="000000"/>
                </a:solidFill>
                <a:latin typeface="Arial"/>
                <a:ea typeface="Microsoft YaHei"/>
              </a:rPr>
              <a:t>S</a:t>
            </a:r>
            <a:r>
              <a:rPr lang="sr-Latn-RS" sz="28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cleroderma</a:t>
            </a:r>
            <a:endParaRPr lang="sr-Latn-RS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538200" y="228600"/>
            <a:ext cx="46782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endParaRPr lang="sr-Latn-RS" sz="1800" b="0" strike="noStrike" spc="-1">
              <a:latin typeface="Arial"/>
            </a:endParaRPr>
          </a:p>
        </p:txBody>
      </p:sp>
      <p:pic>
        <p:nvPicPr>
          <p:cNvPr id="263" name="Picture 2"/>
          <p:cNvPicPr/>
          <p:nvPr/>
        </p:nvPicPr>
        <p:blipFill>
          <a:blip r:embed="rId3"/>
          <a:stretch/>
        </p:blipFill>
        <p:spPr>
          <a:xfrm>
            <a:off x="609480" y="914400"/>
            <a:ext cx="2658960" cy="1993680"/>
          </a:xfrm>
          <a:prstGeom prst="rect">
            <a:avLst/>
          </a:prstGeom>
          <a:ln>
            <a:noFill/>
          </a:ln>
        </p:spPr>
      </p:pic>
      <p:pic>
        <p:nvPicPr>
          <p:cNvPr id="264" name="Picture 3"/>
          <p:cNvPicPr/>
          <p:nvPr/>
        </p:nvPicPr>
        <p:blipFill>
          <a:blip r:embed="rId4"/>
          <a:stretch/>
        </p:blipFill>
        <p:spPr>
          <a:xfrm>
            <a:off x="5715000" y="914400"/>
            <a:ext cx="2639880" cy="1979280"/>
          </a:xfrm>
          <a:prstGeom prst="rect">
            <a:avLst/>
          </a:prstGeom>
          <a:ln>
            <a:noFill/>
          </a:ln>
        </p:spPr>
      </p:pic>
      <p:pic>
        <p:nvPicPr>
          <p:cNvPr id="265" name="Picture 4"/>
          <p:cNvPicPr/>
          <p:nvPr/>
        </p:nvPicPr>
        <p:blipFill>
          <a:blip r:embed="rId5"/>
          <a:stretch/>
        </p:blipFill>
        <p:spPr>
          <a:xfrm>
            <a:off x="2759760" y="3672000"/>
            <a:ext cx="2639880" cy="1979280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035170" y="3105835"/>
            <a:ext cx="5822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b="1" dirty="0">
                <a:solidFill>
                  <a:schemeClr val="accent6"/>
                </a:solidFill>
              </a:rPr>
              <a:t>T</a:t>
            </a:r>
            <a:r>
              <a:rPr lang="en-US" b="1" dirty="0" err="1" smtClean="0">
                <a:solidFill>
                  <a:schemeClr val="accent6"/>
                </a:solidFill>
              </a:rPr>
              <a:t>elangiectasia</a:t>
            </a:r>
            <a:r>
              <a:rPr lang="en-US" b="1" dirty="0" smtClean="0">
                <a:solidFill>
                  <a:schemeClr val="accent6"/>
                </a:solidFill>
              </a:rPr>
              <a:t> (enlargement of </a:t>
            </a:r>
            <a:r>
              <a:rPr lang="sr-Latn-RS" b="1" dirty="0" smtClean="0">
                <a:solidFill>
                  <a:schemeClr val="accent6"/>
                </a:solidFill>
              </a:rPr>
              <a:t>capillars</a:t>
            </a:r>
            <a:r>
              <a:rPr lang="en-US" b="1" dirty="0" smtClean="0">
                <a:solidFill>
                  <a:schemeClr val="accent6"/>
                </a:solidFill>
              </a:rPr>
              <a:t>)</a:t>
            </a:r>
            <a:endParaRPr lang="sr-Cyrl-RS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538200" y="228600"/>
            <a:ext cx="46782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endParaRPr lang="sr-Latn-RS" sz="1800" b="0" strike="noStrike" spc="-1">
              <a:latin typeface="Arial"/>
            </a:endParaRPr>
          </a:p>
        </p:txBody>
      </p:sp>
      <p:pic>
        <p:nvPicPr>
          <p:cNvPr id="267" name="Picture 3"/>
          <p:cNvPicPr/>
          <p:nvPr/>
        </p:nvPicPr>
        <p:blipFill>
          <a:blip r:embed="rId3"/>
          <a:stretch/>
        </p:blipFill>
        <p:spPr>
          <a:xfrm>
            <a:off x="890916" y="1265054"/>
            <a:ext cx="2639880" cy="1979280"/>
          </a:xfrm>
          <a:prstGeom prst="rect">
            <a:avLst/>
          </a:prstGeom>
          <a:ln>
            <a:noFill/>
          </a:ln>
        </p:spPr>
      </p:pic>
      <p:pic>
        <p:nvPicPr>
          <p:cNvPr id="268" name="Picture 4"/>
          <p:cNvPicPr/>
          <p:nvPr/>
        </p:nvPicPr>
        <p:blipFill>
          <a:blip r:embed="rId4"/>
          <a:stretch/>
        </p:blipFill>
        <p:spPr>
          <a:xfrm>
            <a:off x="5098945" y="1265054"/>
            <a:ext cx="2639880" cy="1979280"/>
          </a:xfrm>
          <a:prstGeom prst="rect">
            <a:avLst/>
          </a:prstGeom>
          <a:ln>
            <a:noFill/>
          </a:ln>
        </p:spPr>
      </p:pic>
      <p:sp>
        <p:nvSpPr>
          <p:cNvPr id="269" name="CustomShape 2"/>
          <p:cNvSpPr/>
          <p:nvPr/>
        </p:nvSpPr>
        <p:spPr>
          <a:xfrm>
            <a:off x="0" y="2160720"/>
            <a:ext cx="4032000" cy="14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sr-Latn-RS" sz="2000" b="1" strike="noStrike" spc="-1">
                <a:solidFill>
                  <a:srgbClr val="FFFFFF"/>
                </a:solidFill>
                <a:latin typeface="Arial"/>
                <a:ea typeface="Microsoft YaHei"/>
              </a:rPr>
              <a:t> </a:t>
            </a:r>
            <a:endParaRPr lang="sr-Latn-RS" sz="2000" b="0" strike="noStrike" spc="-1">
              <a:latin typeface="Arial"/>
            </a:endParaRPr>
          </a:p>
        </p:txBody>
      </p:sp>
      <p:pic>
        <p:nvPicPr>
          <p:cNvPr id="270" name="Picture 6"/>
          <p:cNvPicPr/>
          <p:nvPr/>
        </p:nvPicPr>
        <p:blipFill>
          <a:blip r:embed="rId5"/>
          <a:stretch/>
        </p:blipFill>
        <p:spPr>
          <a:xfrm>
            <a:off x="5339638" y="3576600"/>
            <a:ext cx="2657160" cy="1992240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2714842" y="5961655"/>
            <a:ext cx="5500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</a:rPr>
              <a:t>Skin ulcerations that heal with scars</a:t>
            </a:r>
            <a:endParaRPr lang="sr-Cyrl-RS" sz="2400" b="1" dirty="0">
              <a:solidFill>
                <a:schemeClr val="accent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917" y="3795527"/>
            <a:ext cx="2887454" cy="2166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457200" y="1066680"/>
            <a:ext cx="8227800" cy="136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CLINICAL PICTURE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457200" y="2438280"/>
            <a:ext cx="8227800" cy="36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Keratoconjunctivitis sicca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Xerostomia</a:t>
            </a:r>
            <a:endParaRPr lang="sr-Latn-RS" sz="3200" b="0" strike="noStrike" spc="-1" dirty="0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Enlargement of the salivary glands</a:t>
            </a:r>
            <a:endParaRPr lang="sr-Latn-RS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152280" y="-69840"/>
            <a:ext cx="6002280" cy="51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2"/>
          <p:cNvSpPr/>
          <p:nvPr/>
        </p:nvSpPr>
        <p:spPr>
          <a:xfrm>
            <a:off x="0" y="1066680"/>
            <a:ext cx="4113000" cy="23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Damage to internal organs</a:t>
            </a:r>
            <a:endParaRPr lang="sr-Latn-RS" sz="28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Lungs, digestive system, kidneys, heart</a:t>
            </a:r>
            <a:endParaRPr lang="sr-Latn-RS" sz="2800" b="0" strike="noStrike" spc="-1">
              <a:latin typeface="Arial"/>
            </a:endParaRPr>
          </a:p>
        </p:txBody>
      </p:sp>
      <p:pic>
        <p:nvPicPr>
          <p:cNvPr id="273" name="Picture 6"/>
          <p:cNvPicPr/>
          <p:nvPr/>
        </p:nvPicPr>
        <p:blipFill>
          <a:blip r:embed="rId3"/>
          <a:stretch/>
        </p:blipFill>
        <p:spPr>
          <a:xfrm>
            <a:off x="4442602" y="4411093"/>
            <a:ext cx="3704271" cy="2352016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167" y="1266953"/>
            <a:ext cx="3922890" cy="2943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ustomShape 1"/>
          <p:cNvSpPr/>
          <p:nvPr/>
        </p:nvSpPr>
        <p:spPr>
          <a:xfrm>
            <a:off x="685800" y="914400"/>
            <a:ext cx="7770600" cy="60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28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Clinical forms </a:t>
            </a:r>
            <a:r>
              <a:rPr lang="sr-Latn-RS" sz="2800" b="1" strike="noStrike" spc="-1">
                <a:solidFill>
                  <a:srgbClr val="FF0000"/>
                </a:solidFill>
                <a:latin typeface="Tahoma"/>
                <a:ea typeface="Microsoft YaHei"/>
              </a:rPr>
              <a:t>of SSc</a:t>
            </a:r>
            <a:endParaRPr lang="sr-Latn-RS" sz="2800" b="0" strike="noStrike" spc="-1">
              <a:latin typeface="Arial"/>
            </a:endParaRPr>
          </a:p>
        </p:txBody>
      </p:sp>
      <p:graphicFrame>
        <p:nvGraphicFramePr>
          <p:cNvPr id="275" name="Table 2"/>
          <p:cNvGraphicFramePr/>
          <p:nvPr/>
        </p:nvGraphicFramePr>
        <p:xfrm>
          <a:off x="380880" y="1371600"/>
          <a:ext cx="1987200" cy="5186160"/>
        </p:xfrm>
        <a:graphic>
          <a:graphicData uri="http://schemas.openxmlformats.org/drawingml/2006/table">
            <a:tbl>
              <a:tblPr/>
              <a:tblGrid>
                <a:gridCol w="1987200"/>
              </a:tblGrid>
              <a:tr h="879120">
                <a:tc>
                  <a:txBody>
                    <a:bodyPr/>
                    <a:lstStyle/>
                    <a:p>
                      <a:pPr algn="just">
                        <a:lnSpc>
                          <a:spcPct val="76000"/>
                        </a:lnSpc>
                      </a:pPr>
                      <a:r>
                        <a:rPr lang="sr-Latn-RS" sz="2000" b="1" strike="noStrike" spc="-1">
                          <a:solidFill>
                            <a:srgbClr val="0070C0"/>
                          </a:solidFill>
                          <a:latin typeface="Arial"/>
                          <a:ea typeface="Microsoft YaHei"/>
                        </a:rPr>
                        <a:t>Clinical form of SSc</a:t>
                      </a:r>
                      <a:endParaRPr lang="sr-Latn-RS" sz="20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  <a:tr h="238428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  <a:spcBef>
                          <a:spcPts val="499"/>
                        </a:spcBef>
                      </a:pPr>
                      <a:r>
                        <a:rPr lang="sr-Latn-RS" sz="2000" b="1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Limited</a:t>
                      </a:r>
                      <a:endParaRPr lang="sr-Latn-RS" sz="20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76000"/>
                        </a:lnSpc>
                        <a:spcBef>
                          <a:spcPts val="499"/>
                        </a:spcBef>
                      </a:pPr>
                      <a:r>
                        <a:rPr lang="sr-Latn-RS" sz="2000" b="1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(limited)</a:t>
                      </a:r>
                      <a:r>
                        <a:rPr lang="sr-Latn-RS" sz="20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 </a:t>
                      </a:r>
                      <a:endParaRPr lang="sr-Latn-RS" sz="20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  <a:tr h="1922760">
                <a:tc>
                  <a:txBody>
                    <a:bodyPr/>
                    <a:lstStyle/>
                    <a:p>
                      <a:pPr algn="just">
                        <a:lnSpc>
                          <a:spcPct val="76000"/>
                        </a:lnSpc>
                      </a:pPr>
                      <a:r>
                        <a:rPr lang="sr-Latn-RS" sz="2000" b="1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Diffuse</a:t>
                      </a:r>
                      <a:r>
                        <a:rPr lang="sr-Latn-RS" sz="20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 </a:t>
                      </a:r>
                      <a:r>
                        <a:rPr lang="sr-Latn-RS" sz="2000" b="1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SSc</a:t>
                      </a:r>
                      <a:endParaRPr lang="sr-Latn-RS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76000"/>
                        </a:lnSpc>
                      </a:pPr>
                      <a:endParaRPr lang="sr-Latn-RS" sz="20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6" name="CustomShape 3"/>
          <p:cNvSpPr/>
          <p:nvPr/>
        </p:nvSpPr>
        <p:spPr>
          <a:xfrm>
            <a:off x="2268360" y="1447920"/>
            <a:ext cx="6694200" cy="471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Prevalence of scleroderma</a:t>
            </a:r>
            <a:endParaRPr lang="sr-Latn-RS" sz="2400" b="0" strike="noStrike" spc="-1">
              <a:latin typeface="Arial"/>
            </a:endParaRPr>
          </a:p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Scleroderma limited to the skin distal to the elbows (hands and forearms), knees (feet and lower legs) and clavicles (face and neck)</a:t>
            </a:r>
            <a:endParaRPr lang="sr-Latn-RS" sz="2400" b="0" strike="noStrike" spc="-1">
              <a:latin typeface="Arial"/>
            </a:endParaRPr>
          </a:p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609480" indent="-601560"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Scleroderma of the trunk skin with scleroderma changes on the face, neck and proximal and distal parts of the extremities</a:t>
            </a: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ustomShape 1"/>
          <p:cNvSpPr/>
          <p:nvPr/>
        </p:nvSpPr>
        <p:spPr>
          <a:xfrm>
            <a:off x="457200" y="1066680"/>
            <a:ext cx="8227800" cy="68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Limited form of SSc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278" name="CustomShape 2"/>
          <p:cNvSpPr/>
          <p:nvPr/>
        </p:nvSpPr>
        <p:spPr>
          <a:xfrm>
            <a:off x="685800" y="1698480"/>
            <a:ext cx="4244760" cy="436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Raynaud's phenomenon manifested years (sometimes decades) before the appearance of changes in the skin.</a:t>
            </a:r>
            <a:endParaRPr lang="sr-Latn-RS" sz="1600" b="0" strike="noStrike" spc="-1" dirty="0">
              <a:latin typeface="Arial"/>
            </a:endParaRPr>
          </a:p>
          <a:p>
            <a:pPr marL="336600" indent="-334800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Scleroderma changes limited to the hands and forearms (up to the elbows), face and neck (up to the collarbones), feet and lower legs (up to the knees).</a:t>
            </a:r>
            <a:endParaRPr lang="sr-Latn-RS" sz="1600" b="0" strike="noStrike" spc="-1" dirty="0">
              <a:latin typeface="Arial"/>
            </a:endParaRPr>
          </a:p>
          <a:p>
            <a:pPr marL="336600" indent="-334800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Very late onset of pulmonary hypertension, with or without interstitial lung </a:t>
            </a:r>
            <a:r>
              <a:rPr lang="sr-Latn-RS" sz="16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disease</a:t>
            </a:r>
          </a:p>
          <a:p>
            <a:pPr marL="336600" indent="-334800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1600" b="1" spc="-1" dirty="0">
                <a:solidFill>
                  <a:srgbClr val="000000"/>
                </a:solidFill>
                <a:latin typeface="Arial"/>
                <a:ea typeface="Microsoft YaHei"/>
              </a:rPr>
              <a:t>T</a:t>
            </a:r>
            <a:r>
              <a:rPr lang="sr-Latn-RS" sz="16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rigeminal </a:t>
            </a: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neuralgia, calcification in the skin, telangiectasia.</a:t>
            </a:r>
            <a:endParaRPr lang="sr-Latn-RS" sz="1600" b="0" strike="noStrike" spc="-1" dirty="0">
              <a:latin typeface="Arial"/>
            </a:endParaRPr>
          </a:p>
          <a:p>
            <a:pPr marL="336600" indent="-334800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Frequent finding of positive </a:t>
            </a:r>
            <a:r>
              <a:rPr lang="sr-Latn-RS" sz="16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Anti- Centromeric Ab </a:t>
            </a: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(70-80%)</a:t>
            </a:r>
            <a:endParaRPr lang="sr-Latn-RS" sz="1600" b="0" strike="noStrike" spc="-1" dirty="0">
              <a:latin typeface="Arial"/>
            </a:endParaRPr>
          </a:p>
          <a:p>
            <a:pPr marL="336600" indent="-334800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Capillarcoscopic finding - frequent dilated capillary loops, with small fields without visible capillaries.</a:t>
            </a:r>
            <a:endParaRPr lang="sr-Latn-RS" sz="16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859" y="2128619"/>
            <a:ext cx="3995842" cy="2997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245" y="3096900"/>
            <a:ext cx="1224038" cy="215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stomShape 1"/>
          <p:cNvSpPr/>
          <p:nvPr/>
        </p:nvSpPr>
        <p:spPr>
          <a:xfrm>
            <a:off x="457200" y="914400"/>
            <a:ext cx="822780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Diffuse form of SSc</a:t>
            </a:r>
            <a:endParaRPr lang="sr-Latn-RS" sz="2800" b="0" strike="noStrike" spc="-1">
              <a:latin typeface="Arial"/>
            </a:endParaRPr>
          </a:p>
        </p:txBody>
      </p:sp>
      <p:sp>
        <p:nvSpPr>
          <p:cNvPr id="280" name="CustomShape 2"/>
          <p:cNvSpPr/>
          <p:nvPr/>
        </p:nvSpPr>
        <p:spPr>
          <a:xfrm>
            <a:off x="380879" y="1752479"/>
            <a:ext cx="5468095" cy="48035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1143000" indent="-220320">
              <a:lnSpc>
                <a:spcPct val="100000"/>
              </a:lnSpc>
              <a:spcBef>
                <a:spcPts val="400"/>
              </a:spcBef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The appearance of Raynaud's phenomenon within one year of the appearance of skin changes (swollen or tight skin).</a:t>
            </a:r>
            <a:endParaRPr lang="sr-Latn-RS" sz="1600" b="0" strike="noStrike" spc="-1" dirty="0">
              <a:latin typeface="Arial"/>
            </a:endParaRPr>
          </a:p>
          <a:p>
            <a:pPr marL="736560" lvl="1" indent="-27756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Scleroderma changes affecting the skin of the limbs and trunk.</a:t>
            </a:r>
            <a:endParaRPr lang="sr-Latn-RS" sz="1600" b="0" strike="noStrike" spc="-1" dirty="0">
              <a:latin typeface="Arial"/>
            </a:endParaRPr>
          </a:p>
          <a:p>
            <a:pPr marL="736560" lvl="1" indent="-27756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Tendon friction present.</a:t>
            </a:r>
            <a:endParaRPr lang="sr-Latn-RS" sz="1600" b="0" strike="noStrike" spc="-1" dirty="0">
              <a:latin typeface="Arial"/>
            </a:endParaRPr>
          </a:p>
          <a:p>
            <a:pPr marL="736560" lvl="1" indent="-27756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Early onset of interstitial lung disease, renal </a:t>
            </a:r>
            <a:r>
              <a:rPr lang="sr-Latn-RS" sz="1600" b="1" spc="-1" dirty="0" smtClean="0">
                <a:solidFill>
                  <a:srgbClr val="000000"/>
                </a:solidFill>
                <a:latin typeface="Arial"/>
                <a:ea typeface="Microsoft YaHei"/>
              </a:rPr>
              <a:t>insuffitientia</a:t>
            </a:r>
            <a:r>
              <a:rPr lang="sr-Latn-RS" sz="16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with oliguria, diffuse damage </a:t>
            </a:r>
            <a:r>
              <a:rPr lang="sr-Latn-RS" sz="1600" b="1" spc="-1" dirty="0" smtClean="0">
                <a:solidFill>
                  <a:srgbClr val="000000"/>
                </a:solidFill>
                <a:latin typeface="Arial"/>
                <a:ea typeface="Microsoft YaHei"/>
              </a:rPr>
              <a:t>of</a:t>
            </a:r>
            <a:r>
              <a:rPr lang="sr-Latn-RS" sz="16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the gastrointestinal system and heart.</a:t>
            </a:r>
            <a:endParaRPr lang="sr-Latn-RS" sz="1600" b="0" strike="noStrike" spc="-1" dirty="0">
              <a:latin typeface="Arial"/>
            </a:endParaRPr>
          </a:p>
          <a:p>
            <a:pPr marL="736560" lvl="1" indent="-27756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Absence of anticentromere antibodies (ACA)</a:t>
            </a:r>
            <a:endParaRPr lang="sr-Latn-RS" sz="1600" b="0" strike="noStrike" spc="-1" dirty="0">
              <a:latin typeface="Arial"/>
            </a:endParaRPr>
          </a:p>
          <a:p>
            <a:pPr marL="736560" lvl="1" indent="-27756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16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Anti-Topoisomerase I Ab are </a:t>
            </a: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present in about 30-50% of patients. ATAs are also called anti Scl-70 antibodies.</a:t>
            </a:r>
            <a:endParaRPr lang="sr-Latn-RS" sz="1600" b="0" strike="noStrike" spc="-1" dirty="0">
              <a:latin typeface="Arial"/>
            </a:endParaRPr>
          </a:p>
          <a:p>
            <a:pPr marL="736560" lvl="1" indent="-277560">
              <a:lnSpc>
                <a:spcPct val="100000"/>
              </a:lnSpc>
              <a:spcBef>
                <a:spcPts val="451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16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Capillaroscopic findings of enlarged and markedly enlarged capillary loops ("megacapillaries"), and large fields without visible capillaries </a:t>
            </a:r>
            <a:r>
              <a:rPr lang="sr-Latn-RS" sz="18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.</a:t>
            </a:r>
            <a:endParaRPr lang="sr-Latn-RS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081" y="4057698"/>
            <a:ext cx="1981537" cy="2641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8306" y="1630392"/>
            <a:ext cx="2986962" cy="22428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0535" y="1982757"/>
            <a:ext cx="1582627" cy="287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ustomShape 1"/>
          <p:cNvSpPr/>
          <p:nvPr/>
        </p:nvSpPr>
        <p:spPr>
          <a:xfrm>
            <a:off x="179280" y="692280"/>
            <a:ext cx="84564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rPr lang="sr-Latn-RS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2400" b="1" strike="noStrike" spc="-1">
                <a:solidFill>
                  <a:srgbClr val="0070C0"/>
                </a:solidFill>
                <a:latin typeface="Arial"/>
                <a:ea typeface="Microsoft YaHei"/>
              </a:rPr>
              <a:t>SSc CLASSIFICATION CRITERIA 1980 (old)</a:t>
            </a:r>
            <a:endParaRPr lang="sr-Latn-RS" sz="2400" b="0" strike="noStrike" spc="-1">
              <a:latin typeface="Arial"/>
            </a:endParaRPr>
          </a:p>
        </p:txBody>
      </p:sp>
      <p:sp>
        <p:nvSpPr>
          <p:cNvPr id="282" name="CustomShape 2"/>
          <p:cNvSpPr/>
          <p:nvPr/>
        </p:nvSpPr>
        <p:spPr>
          <a:xfrm>
            <a:off x="1143000" y="2421000"/>
            <a:ext cx="6932520" cy="374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The main criterion</a:t>
            </a: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Scleroderma of the fingers and proximal to the MCP joints</a:t>
            </a: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Secondary criteria</a:t>
            </a: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Sclerodactyly</a:t>
            </a: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Scars on the calluses of the fingers or reduction in tissue mass of the calluses of the fingers</a:t>
            </a: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Bilateral basal pulmonary fibrosis</a:t>
            </a: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499"/>
              </a:spcBef>
            </a:pPr>
            <a:r>
              <a:rPr lang="sr-Latn-RS" sz="20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These criteria preclude an early diagnosis of SSc</a:t>
            </a:r>
            <a:endParaRPr lang="sr-Latn-RS" sz="2000" b="0" strike="noStrike" spc="-1">
              <a:latin typeface="Arial"/>
            </a:endParaRPr>
          </a:p>
          <a:p>
            <a:pPr marL="609480" indent="-601560">
              <a:lnSpc>
                <a:spcPct val="90000"/>
              </a:lnSpc>
              <a:spcBef>
                <a:spcPts val="700"/>
              </a:spcBef>
            </a:pP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700"/>
              </a:spcBef>
            </a:pPr>
            <a:endParaRPr lang="sr-Latn-RS" sz="2000" b="0" strike="noStrike" spc="-1">
              <a:latin typeface="Arial"/>
            </a:endParaRPr>
          </a:p>
          <a:p>
            <a:pPr marL="609480" indent="-601560" algn="ctr">
              <a:lnSpc>
                <a:spcPct val="90000"/>
              </a:lnSpc>
              <a:spcBef>
                <a:spcPts val="700"/>
              </a:spcBef>
            </a:pPr>
            <a:endParaRPr lang="sr-Latn-RS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457200" y="1916280"/>
            <a:ext cx="8227800" cy="14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743040" indent="-734760" algn="ctr">
              <a:lnSpc>
                <a:spcPct val="100000"/>
              </a:lnSpc>
            </a:pPr>
            <a:r>
              <a:t/>
            </a:r>
            <a:br/>
            <a:r>
              <a:rPr lang="sr-Latn-RS" sz="2800" b="1" strike="noStrike" spc="-1">
                <a:solidFill>
                  <a:srgbClr val="FF0000"/>
                </a:solidFill>
                <a:latin typeface="Arial"/>
                <a:ea typeface="MS PGothic"/>
              </a:rPr>
              <a:t>EULAR CLASSIFICATION CRITERIA (2013)</a:t>
            </a:r>
            <a:r>
              <a:t/>
            </a:r>
            <a:br/>
            <a:r>
              <a:t/>
            </a:r>
            <a:br/>
            <a:r>
              <a:t/>
            </a:r>
            <a:br/>
            <a:endParaRPr lang="sr-Latn-RS" sz="2800" b="0" strike="noStrike" spc="-1">
              <a:latin typeface="Arial"/>
            </a:endParaRPr>
          </a:p>
        </p:txBody>
      </p:sp>
      <p:graphicFrame>
        <p:nvGraphicFramePr>
          <p:cNvPr id="284" name="Table 2"/>
          <p:cNvGraphicFramePr/>
          <p:nvPr>
            <p:extLst>
              <p:ext uri="{D42A27DB-BD31-4B8C-83A1-F6EECF244321}">
                <p14:modId xmlns:p14="http://schemas.microsoft.com/office/powerpoint/2010/main" val="260854661"/>
              </p:ext>
            </p:extLst>
          </p:nvPr>
        </p:nvGraphicFramePr>
        <p:xfrm>
          <a:off x="324000" y="2048040"/>
          <a:ext cx="8302320" cy="4246346"/>
        </p:xfrm>
        <a:graphic>
          <a:graphicData uri="http://schemas.openxmlformats.org/drawingml/2006/table">
            <a:tbl>
              <a:tblPr/>
              <a:tblGrid>
                <a:gridCol w="2766960"/>
                <a:gridCol w="4001760"/>
                <a:gridCol w="1533600"/>
              </a:tblGrid>
              <a:tr h="40464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1" strike="noStrike" spc="-1" dirty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</a:rPr>
                        <a:t>Characteristics</a:t>
                      </a:r>
                      <a:endParaRPr lang="sr-Latn-RS" sz="1600" b="0" strike="noStrike" spc="-1" dirty="0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2160">
                      <a:solidFill>
                        <a:srgbClr val="FFFFFF"/>
                      </a:solidFill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1" strike="noStrike" spc="-1">
                          <a:solidFill>
                            <a:srgbClr val="FFFFFF"/>
                          </a:solidFill>
                          <a:latin typeface="Arial"/>
                          <a:ea typeface="Microsoft YaHei"/>
                        </a:rPr>
                        <a:t>Features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2160">
                      <a:solidFill>
                        <a:srgbClr val="FFFFFF"/>
                      </a:solidFill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1" strike="noStrike" spc="-1">
                          <a:solidFill>
                            <a:srgbClr val="FFFFFF"/>
                          </a:solidFill>
                          <a:latin typeface="Arial"/>
                          <a:ea typeface="Microsoft YaHei"/>
                        </a:rPr>
                        <a:t>Number of Points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2160">
                      <a:solidFill>
                        <a:srgbClr val="FFFFFF"/>
                      </a:solidFill>
                    </a:lnB>
                    <a:solidFill>
                      <a:srgbClr val="BBE0E3"/>
                    </a:solidFill>
                  </a:tcPr>
                </a:tc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Thickening of the skin of the fingers of the hands proximal to the MCP joint.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216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216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9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216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  <a:tr h="404640">
                <a:tc rowSpan="2"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Thickening of the skin of the fingers: </a:t>
                      </a:r>
                      <a:r>
                        <a:rPr lang="sr-Latn-RS" sz="14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(the higher score is taken into account)</a:t>
                      </a:r>
                      <a:endParaRPr lang="sr-Latn-RS" sz="14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Diffuse swelling of the hands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2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</a:tr>
              <a:tr h="63324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Sclerodactyly (distal to the MCP, and proximal to the </a:t>
                      </a:r>
                      <a:r>
                        <a:rPr lang="sr-Latn-RS" sz="1600" b="0" strike="noStrike" spc="-1" dirty="0" smtClean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IP </a:t>
                      </a:r>
                      <a:r>
                        <a:rPr lang="sr-Latn-RS" sz="16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joint)</a:t>
                      </a:r>
                      <a:endParaRPr lang="sr-Latn-RS" sz="1600" b="0" strike="noStrike" spc="-1" dirty="0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4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  <a:tr h="403200">
                <a:tc rowSpan="2"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Lesions of fingers and hands </a:t>
                      </a:r>
                      <a:r>
                        <a:rPr lang="sr-Latn-RS" sz="14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(higher score is considered)</a:t>
                      </a:r>
                      <a:endParaRPr lang="sr-Latn-RS" sz="14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Digital ulcerations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2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</a:tr>
              <a:tr h="40464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Digital scars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3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  <a:tr h="40464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Telangiectasias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2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</a:tr>
              <a:tr h="63396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Abnormal capillaroscopy finding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6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2</a:t>
                      </a:r>
                      <a:endParaRPr lang="sr-Latn-RS" sz="16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>
            <a:off x="685800" y="2130480"/>
            <a:ext cx="7770600" cy="146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2400" b="1" strike="noStrike" spc="-1">
                <a:solidFill>
                  <a:srgbClr val="FF0000"/>
                </a:solidFill>
                <a:latin typeface="Arial"/>
                <a:ea typeface="MS PGothic"/>
              </a:rPr>
              <a:t>EULAR CLASSIFICATION CRITERIA 2013</a:t>
            </a:r>
            <a:endParaRPr lang="sr-Latn-RS" sz="2400" b="0" strike="noStrike" spc="-1">
              <a:latin typeface="Arial"/>
            </a:endParaRPr>
          </a:p>
        </p:txBody>
      </p:sp>
      <p:sp>
        <p:nvSpPr>
          <p:cNvPr id="286" name="CustomShape 2"/>
          <p:cNvSpPr/>
          <p:nvPr/>
        </p:nvSpPr>
        <p:spPr>
          <a:xfrm>
            <a:off x="468360" y="5589720"/>
            <a:ext cx="8278560" cy="79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Score ≥9 Dg: SSc</a:t>
            </a:r>
            <a:endParaRPr lang="sr-Latn-RS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</a:pPr>
            <a:r>
              <a:rPr lang="sr-Latn-RS" b="1" strike="noStrike" spc="-1" dirty="0">
                <a:solidFill>
                  <a:schemeClr val="accent6"/>
                </a:solidFill>
                <a:latin typeface="Arial"/>
                <a:ea typeface="Microsoft YaHei"/>
              </a:rPr>
              <a:t>These criteria do not apply to patients who have thickening of the skin without involvement of the fingers or have diseases similar to SSc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.</a:t>
            </a:r>
            <a:endParaRPr lang="sr-Latn-RS" sz="2000" b="0" strike="noStrike" spc="-1" dirty="0">
              <a:latin typeface="Arial"/>
            </a:endParaRPr>
          </a:p>
        </p:txBody>
      </p:sp>
      <p:graphicFrame>
        <p:nvGraphicFramePr>
          <p:cNvPr id="287" name="Table 3"/>
          <p:cNvGraphicFramePr/>
          <p:nvPr>
            <p:extLst>
              <p:ext uri="{D42A27DB-BD31-4B8C-83A1-F6EECF244321}">
                <p14:modId xmlns:p14="http://schemas.microsoft.com/office/powerpoint/2010/main" val="772757118"/>
              </p:ext>
            </p:extLst>
          </p:nvPr>
        </p:nvGraphicFramePr>
        <p:xfrm>
          <a:off x="468360" y="1197000"/>
          <a:ext cx="8284680" cy="3920132"/>
        </p:xfrm>
        <a:graphic>
          <a:graphicData uri="http://schemas.openxmlformats.org/drawingml/2006/table">
            <a:tbl>
              <a:tblPr/>
              <a:tblGrid>
                <a:gridCol w="2760480"/>
                <a:gridCol w="3868560"/>
                <a:gridCol w="1655640"/>
              </a:tblGrid>
              <a:tr h="63972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</a:rPr>
                        <a:t>Characteristics</a:t>
                      </a:r>
                      <a:endParaRPr lang="sr-Latn-RS" sz="1800" b="0" strike="noStrike" spc="-1" dirty="0">
                        <a:latin typeface="Arial"/>
                      </a:endParaRPr>
                    </a:p>
                    <a:p>
                      <a:pPr>
                        <a:lnSpc>
                          <a:spcPct val="76000"/>
                        </a:lnSpc>
                      </a:pPr>
                      <a:endParaRPr lang="sr-Latn-RS" sz="1800" b="0" strike="noStrike" spc="-1" dirty="0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2160">
                      <a:solidFill>
                        <a:srgbClr val="FFFFFF"/>
                      </a:solidFill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1" strike="noStrike" spc="-1">
                          <a:solidFill>
                            <a:srgbClr val="FFFFFF"/>
                          </a:solidFill>
                          <a:latin typeface="Arial"/>
                          <a:ea typeface="Microsoft YaHei"/>
                        </a:rPr>
                        <a:t>Features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2160">
                      <a:solidFill>
                        <a:srgbClr val="FFFFFF"/>
                      </a:solidFill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1" strike="noStrike" spc="-1">
                          <a:solidFill>
                            <a:srgbClr val="FFFFFF"/>
                          </a:solidFill>
                          <a:latin typeface="Arial"/>
                          <a:ea typeface="Microsoft YaHei"/>
                        </a:rPr>
                        <a:t>Number of Points</a:t>
                      </a:r>
                      <a:endParaRPr lang="sr-Latn-RS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76000"/>
                        </a:lnSpc>
                      </a:pP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2160">
                      <a:solidFill>
                        <a:srgbClr val="FFFFFF"/>
                      </a:solidFill>
                    </a:lnB>
                    <a:solidFill>
                      <a:srgbClr val="BBE0E3"/>
                    </a:solidFill>
                  </a:tcPr>
                </a:tc>
              </a:tr>
              <a:tr h="366480">
                <a:tc rowSpan="2"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Pulmonary arterial hypertension and/or interstitial lung disease (max. score is 2)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216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Pulmonary arterial hypertension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216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2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216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  <a:tr h="109692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Interstitial lung disease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2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</a:tr>
              <a:tr h="366480"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Raynaud phenomenon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3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  <a:tr h="366480">
                <a:tc rowSpan="3"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SSc-specific antibodies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Anticentromeric </a:t>
                      </a:r>
                      <a:r>
                        <a:rPr lang="sr-Latn-RS" sz="1800" b="0" strike="noStrike" spc="-1" dirty="0" smtClean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Ab </a:t>
                      </a:r>
                      <a:r>
                        <a:rPr lang="sr-Latn-RS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(ACA)</a:t>
                      </a:r>
                      <a:endParaRPr lang="sr-Latn-RS" sz="1800" b="0" strike="noStrike" spc="-1" dirty="0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3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</a:tr>
              <a:tr h="63972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Anti-topoisomerase I </a:t>
                      </a:r>
                      <a:r>
                        <a:rPr lang="sr-Latn-RS" sz="1800" b="0" strike="noStrike" spc="-1" dirty="0" smtClean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Ab </a:t>
                      </a:r>
                      <a:r>
                        <a:rPr lang="sr-Latn-RS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(Anti Scl-70)</a:t>
                      </a:r>
                      <a:endParaRPr lang="sr-Latn-RS" sz="1800" b="0" strike="noStrike" spc="-1" dirty="0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3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7F3F4"/>
                    </a:solidFill>
                  </a:tcPr>
                </a:tc>
              </a:tr>
              <a:tr h="36720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Anti-RNA-polymerase III </a:t>
                      </a:r>
                      <a:r>
                        <a:rPr lang="sr-Latn-RS" sz="1800" b="0" strike="noStrike" spc="-1" dirty="0" smtClean="0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Ab</a:t>
                      </a:r>
                      <a:endParaRPr lang="sr-Latn-RS" sz="1800" b="0" strike="noStrike" spc="-1" dirty="0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6000"/>
                        </a:lnSpc>
                      </a:pPr>
                      <a:r>
                        <a:rPr lang="sr-Latn-RS" sz="1800" b="0" strike="noStrike" spc="-1">
                          <a:solidFill>
                            <a:srgbClr val="000000"/>
                          </a:solidFill>
                          <a:latin typeface="Arial"/>
                          <a:ea typeface="Microsoft YaHei"/>
                        </a:rPr>
                        <a:t>3</a:t>
                      </a:r>
                      <a:endParaRPr lang="sr-Latn-RS" sz="1800" b="0" strike="noStrike" spc="-1">
                        <a:latin typeface="Arial"/>
                      </a:endParaRPr>
                    </a:p>
                  </a:txBody>
                  <a:tcPr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ustomShape 1"/>
          <p:cNvSpPr/>
          <p:nvPr/>
        </p:nvSpPr>
        <p:spPr>
          <a:xfrm>
            <a:off x="152280" y="1219320"/>
            <a:ext cx="8304120" cy="98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28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Classification of capillaroscopic changes</a:t>
            </a:r>
            <a:endParaRPr lang="sr-Latn-RS" sz="2800" b="0" strike="noStrike" spc="-1" dirty="0">
              <a:latin typeface="Arial"/>
            </a:endParaRPr>
          </a:p>
        </p:txBody>
      </p:sp>
      <p:sp>
        <p:nvSpPr>
          <p:cNvPr id="289" name="CustomShape 2"/>
          <p:cNvSpPr/>
          <p:nvPr/>
        </p:nvSpPr>
        <p:spPr>
          <a:xfrm>
            <a:off x="457200" y="2287440"/>
            <a:ext cx="8227800" cy="452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Type 0 - Normal capillaries</a:t>
            </a:r>
            <a:endParaRPr lang="sr-Latn-RS" sz="24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Type I - Non-specific changes - increased tortuosity, criss-crossing of loops, microbleeds, slow and intermittent flow of Er.</a:t>
            </a:r>
            <a:endParaRPr lang="sr-Latn-RS" sz="24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Type II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Scleroderma form of </a:t>
            </a:r>
            <a:r>
              <a:rPr lang="sr-Latn-RS" sz="2400" b="1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dilated loops without significant loss of capillaries.</a:t>
            </a:r>
            <a:endParaRPr lang="sr-Latn-RS" sz="2400" b="0" u="sng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Type III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Scleroderma form of dilated and </a:t>
            </a:r>
            <a:r>
              <a:rPr lang="sr-Latn-RS" sz="2400" b="1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markedly dilated loops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2400" b="1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with significant loss of capillaries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.</a:t>
            </a:r>
            <a:endParaRPr lang="sr-Latn-RS" sz="2400" b="0" strike="noStrike" spc="-1" dirty="0">
              <a:latin typeface="Arial"/>
            </a:endParaRPr>
          </a:p>
          <a:p>
            <a:pPr marL="343080" indent="-334800">
              <a:lnSpc>
                <a:spcPct val="90000"/>
              </a:lnSpc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1" name="Picture 2"/>
          <p:cNvPicPr/>
          <p:nvPr/>
        </p:nvPicPr>
        <p:blipFill>
          <a:blip r:embed="rId3"/>
          <a:stretch/>
        </p:blipFill>
        <p:spPr>
          <a:xfrm>
            <a:off x="838080" y="1066680"/>
            <a:ext cx="5648984" cy="4109169"/>
          </a:xfrm>
          <a:prstGeom prst="rect">
            <a:avLst/>
          </a:prstGeom>
          <a:ln>
            <a:noFill/>
          </a:ln>
          <a:effectLst>
            <a:outerShdw dist="107932" dir="2700000" algn="ctr" rotWithShape="0">
              <a:srgbClr val="808080"/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715992" y="5781280"/>
            <a:ext cx="7969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r-Latn-RS" sz="2400" b="1" spc="-1" dirty="0">
                <a:solidFill>
                  <a:srgbClr val="2D2DB9"/>
                </a:solidFill>
                <a:ea typeface="Microsoft YaHei"/>
              </a:rPr>
              <a:t>Capillaroscopic finding- Type </a:t>
            </a:r>
            <a:r>
              <a:rPr lang="sr-Latn-RS" sz="2400" b="1" spc="-1" dirty="0" smtClean="0">
                <a:solidFill>
                  <a:srgbClr val="2D2DB9"/>
                </a:solidFill>
                <a:ea typeface="Microsoft YaHei"/>
              </a:rPr>
              <a:t>0 (normal)</a:t>
            </a:r>
            <a:endParaRPr lang="sr-Cyrl-RS" sz="2400" dirty="0">
              <a:solidFill>
                <a:srgbClr val="2D2DB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3" name="Picture 2"/>
          <p:cNvPicPr/>
          <p:nvPr/>
        </p:nvPicPr>
        <p:blipFill>
          <a:blip r:embed="rId3"/>
          <a:stretch/>
        </p:blipFill>
        <p:spPr>
          <a:xfrm>
            <a:off x="711679" y="1062000"/>
            <a:ext cx="5801264" cy="3290977"/>
          </a:xfrm>
          <a:prstGeom prst="rect">
            <a:avLst/>
          </a:prstGeom>
          <a:ln>
            <a:noFill/>
          </a:ln>
          <a:effectLst>
            <a:outerShdw dist="107932" dir="2700000" algn="ctr" rotWithShape="0">
              <a:srgbClr val="808080"/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1371600" y="5714825"/>
            <a:ext cx="5043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400" b="1" spc="-1" dirty="0" smtClean="0">
                <a:solidFill>
                  <a:schemeClr val="accent6"/>
                </a:solidFill>
                <a:ea typeface="Microsoft YaHei"/>
              </a:rPr>
              <a:t>Capillaroscopic finding- Type III</a:t>
            </a:r>
            <a:endParaRPr lang="sr-Cyrl-RS" sz="2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5" name="Picture 2"/>
          <p:cNvPicPr/>
          <p:nvPr/>
        </p:nvPicPr>
        <p:blipFill>
          <a:blip r:embed="rId3"/>
          <a:stretch/>
        </p:blipFill>
        <p:spPr>
          <a:xfrm>
            <a:off x="685800" y="352440"/>
            <a:ext cx="7618320" cy="5713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Treatment of SSc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295" name="CustomShape 2"/>
          <p:cNvSpPr/>
          <p:nvPr/>
        </p:nvSpPr>
        <p:spPr>
          <a:xfrm>
            <a:off x="457200" y="2287440"/>
            <a:ext cx="8227800" cy="452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34800">
              <a:lnSpc>
                <a:spcPct val="100000"/>
              </a:lnSpc>
              <a:spcBef>
                <a:spcPts val="700"/>
              </a:spcBef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Medicines that act on blood vessels: Ca antagonists, prostacyclin analogues, PDE5 inhibitors, endothelin receptor antagonists, ACE inhibitors.</a:t>
            </a:r>
            <a:endParaRPr lang="sr-Latn-RS" sz="2800" b="0" strike="noStrike" spc="-1">
              <a:latin typeface="Arial"/>
            </a:endParaRPr>
          </a:p>
          <a:p>
            <a:pPr marL="336600" indent="-3301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Medicines that affect the immune system: CyPh, MTX, Azathioprine, Mycophenolate mofetil, iv. immunoglobulins, stem cell transplantation</a:t>
            </a:r>
            <a:endParaRPr lang="sr-Latn-RS" sz="2800" b="0" strike="noStrike" spc="-1">
              <a:latin typeface="Arial"/>
            </a:endParaRPr>
          </a:p>
          <a:p>
            <a:pPr marL="341280" indent="-334800">
              <a:lnSpc>
                <a:spcPct val="100000"/>
              </a:lnSpc>
              <a:spcBef>
                <a:spcPts val="700"/>
              </a:spcBef>
            </a:pPr>
            <a:endParaRPr lang="sr-Latn-RS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136440" y="1541520"/>
            <a:ext cx="9150120" cy="155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SSc+Raynaud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- dihydropyridine </a:t>
            </a: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calcium antagonist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, as the first therapeutic line (Nifedipine 30 to 60 mg/day). In serious situations, consider </a:t>
            </a: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analogues of prostacyclin, i.e. IV Iloprost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(0.5-3 ng/kg/min consecutively for 3 to 5 days).</a:t>
            </a:r>
            <a:endParaRPr lang="sr-Latn-RS" sz="2400" b="0" strike="noStrike" spc="-1">
              <a:latin typeface="Arial"/>
            </a:endParaRPr>
          </a:p>
        </p:txBody>
      </p:sp>
      <p:sp>
        <p:nvSpPr>
          <p:cNvPr id="297" name="CustomShape 2"/>
          <p:cNvSpPr/>
          <p:nvPr/>
        </p:nvSpPr>
        <p:spPr>
          <a:xfrm>
            <a:off x="-76320" y="3724200"/>
            <a:ext cx="9302400" cy="1917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SSc + Digital ulcerations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- Recommendation for the use of iv </a:t>
            </a: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Iloprost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(0.5 -3 ng/kg/min consecutively for 3 to 5 days), </a:t>
            </a: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PDE-5 inhibitor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(sildenafil 50 mg 2x1 daily, with modification to a maximum of 200 mg per day) or </a:t>
            </a:r>
            <a:r>
              <a:rPr lang="sr-Latn-RS" sz="2400" b="0" strike="noStrike" spc="-1">
                <a:solidFill>
                  <a:srgbClr val="FF0000"/>
                </a:solidFill>
                <a:latin typeface="Times New Roman"/>
                <a:ea typeface="Microsoft YaHei"/>
              </a:rPr>
              <a:t>endothelin receptor antagonist Bosentan </a:t>
            </a:r>
            <a:r>
              <a:rPr lang="sr-Latn-RS" sz="24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(62.5 mg 2x1 orally for 4 weeks, then 125 mg 2x1 for a minimum of 12 weeks.</a:t>
            </a: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274680" y="1371600"/>
            <a:ext cx="8762760" cy="228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SSc + Interstitial lung disease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- Introduction of </a:t>
            </a:r>
            <a:r>
              <a:rPr lang="sr-Latn-RS" sz="2400" b="0" strike="noStrike" spc="-1" dirty="0">
                <a:solidFill>
                  <a:srgbClr val="158466"/>
                </a:solidFill>
                <a:latin typeface="Times New Roman"/>
                <a:ea typeface="Microsoft YaHei"/>
              </a:rPr>
              <a:t>MTX improves skin score in early diffuse SSc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and is considered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Times New Roman"/>
                <a:ea typeface="Microsoft YaHei"/>
              </a:rPr>
              <a:t>1.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line in early SSc. Treatment is recommended at an effective dose of 15 mg for several years. In the case of proven </a:t>
            </a: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SSc with interstitial pulmonary fibrosis, include Cyclophosphamide, and later on, Azathioprine, Mycofenlat mofetil.</a:t>
            </a:r>
            <a:endParaRPr lang="sr-Latn-RS" sz="2400" b="0" strike="noStrike" spc="-1" dirty="0"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155274" y="3907766"/>
            <a:ext cx="9021845" cy="19418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SSc + PAH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Several </a:t>
            </a: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ERAs (ambrisentan, bosentan, macicentan) have been proposed, including a PDE-5 inhibitor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(sildenafilsildenafil 50 mg 2x1 daily, with modification to a maximum of 200 mg daily, tadanafil 40 mg daily), </a:t>
            </a: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rieciguat, as well as a prostacyclin analog iv. Iloprost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(0.5 -3 ng/kg/min consecutively for 3 to 5 days.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CustomShape 1"/>
          <p:cNvSpPr/>
          <p:nvPr/>
        </p:nvSpPr>
        <p:spPr>
          <a:xfrm>
            <a:off x="-46080" y="1371600"/>
            <a:ext cx="924048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SSc renal hypertensive crisis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- TA monitoring, early introduction of </a:t>
            </a: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ACE inhibitors first line. After that, Ca antagonists, ARBs, alpha blockers. There are studies that indicate that the use of GK (Pronisone in a dose higher than 30 mg/day) is related to more frequent renal crises.</a:t>
            </a:r>
            <a:endParaRPr lang="sr-Latn-RS" sz="2400" b="0" strike="noStrike" spc="-1" dirty="0">
              <a:latin typeface="Arial"/>
            </a:endParaRPr>
          </a:p>
        </p:txBody>
      </p:sp>
      <p:sp>
        <p:nvSpPr>
          <p:cNvPr id="301" name="CustomShape 2"/>
          <p:cNvSpPr/>
          <p:nvPr/>
        </p:nvSpPr>
        <p:spPr>
          <a:xfrm>
            <a:off x="92160" y="3200400"/>
            <a:ext cx="9002520" cy="1422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SSc + GIT manifestations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- For SSC + </a:t>
            </a:r>
            <a:r>
              <a:rPr lang="sr-Latn-RS" sz="2400" b="0" strike="noStrike" spc="-1" dirty="0" smtClean="0">
                <a:solidFill>
                  <a:srgbClr val="FF0000"/>
                </a:solidFill>
                <a:latin typeface="Times New Roman"/>
                <a:ea typeface="Microsoft YaHei"/>
              </a:rPr>
              <a:t>GER disese, </a:t>
            </a:r>
            <a:r>
              <a:rPr lang="sr-Latn-RS" sz="2400" b="0" strike="noStrike" spc="-1" dirty="0">
                <a:solidFill>
                  <a:srgbClr val="FF0000"/>
                </a:solidFill>
                <a:latin typeface="Times New Roman"/>
                <a:ea typeface="Microsoft YaHei"/>
              </a:rPr>
              <a:t>introduce </a:t>
            </a:r>
            <a:r>
              <a:rPr lang="sr-Latn-RS" sz="2400" b="0" strike="noStrike" spc="-1" dirty="0" smtClean="0">
                <a:solidFill>
                  <a:srgbClr val="FF0000"/>
                </a:solidFill>
                <a:latin typeface="Times New Roman"/>
                <a:ea typeface="Microsoft YaHei"/>
              </a:rPr>
              <a:t>IPPs </a:t>
            </a:r>
            <a:r>
              <a:rPr lang="sr-Latn-RS" sz="24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for the prevention of esophageal strictures and ulcerations, and for </a:t>
            </a:r>
            <a:r>
              <a:rPr lang="sr-Latn-RS" sz="2400" b="0" strike="noStrike" spc="-1" dirty="0">
                <a:solidFill>
                  <a:srgbClr val="158466"/>
                </a:solidFill>
                <a:latin typeface="Times New Roman"/>
                <a:ea typeface="Microsoft YaHei"/>
              </a:rPr>
              <a:t>motility disorders, i.e. symptoms of dysphagia, flatulence, pseudo-obstruction, give prokinetics.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ustomShape 1"/>
          <p:cNvSpPr/>
          <p:nvPr/>
        </p:nvSpPr>
        <p:spPr>
          <a:xfrm>
            <a:off x="685800" y="1628640"/>
            <a:ext cx="7770600" cy="259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32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UNDERDEFINED SYSTEMIC </a:t>
            </a:r>
            <a:r>
              <a:rPr lang="sr-Latn-RS" sz="3200" b="1" spc="-1" dirty="0">
                <a:solidFill>
                  <a:srgbClr val="FF0000"/>
                </a:solidFill>
                <a:ea typeface="Microsoft YaHei"/>
              </a:rPr>
              <a:t>CONNECTIVE TISSUE </a:t>
            </a:r>
            <a:r>
              <a:rPr lang="sr-Latn-RS" sz="3200" b="1" spc="-1" dirty="0" smtClean="0">
                <a:solidFill>
                  <a:srgbClr val="FF0000"/>
                </a:solidFill>
                <a:ea typeface="Microsoft YaHei"/>
              </a:rPr>
              <a:t>DISEASES</a:t>
            </a:r>
            <a:r>
              <a:rPr lang="sr-Latn-RS" sz="3200" b="1" strike="noStrike" spc="-1" dirty="0" smtClean="0">
                <a:solidFill>
                  <a:srgbClr val="FF0000"/>
                </a:solidFill>
                <a:latin typeface="Arial"/>
                <a:ea typeface="Microsoft YaHei"/>
              </a:rPr>
              <a:t> AND </a:t>
            </a:r>
            <a:r>
              <a:rPr lang="sr-Latn-RS" sz="32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OVERLAP SYNDROMES</a:t>
            </a:r>
            <a:endParaRPr lang="sr-Latn-RS" sz="3200" b="0" strike="noStrike" spc="-1" dirty="0">
              <a:latin typeface="Arial"/>
            </a:endParaRPr>
          </a:p>
        </p:txBody>
      </p:sp>
      <p:sp>
        <p:nvSpPr>
          <p:cNvPr id="303" name="CustomShape 2"/>
          <p:cNvSpPr/>
          <p:nvPr/>
        </p:nvSpPr>
        <p:spPr>
          <a:xfrm>
            <a:off x="1403280" y="4797360"/>
            <a:ext cx="6399000" cy="124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799"/>
              </a:spcBef>
            </a:pPr>
            <a:endParaRPr lang="sr-Latn-RS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>
            <a:off x="539640" y="1052640"/>
            <a:ext cx="8351640" cy="172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2800" b="1" spc="-1" dirty="0">
                <a:solidFill>
                  <a:srgbClr val="FF0000"/>
                </a:solidFill>
                <a:ea typeface="Microsoft YaHei"/>
              </a:rPr>
              <a:t>SYSTEMIC CONNECTIVE TISSUE DISEASES</a:t>
            </a:r>
            <a:r>
              <a:rPr dirty="0"/>
              <a:t/>
            </a:r>
            <a:br>
              <a:rPr dirty="0"/>
            </a:br>
            <a:r>
              <a:rPr lang="sr-Latn-RS" sz="28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that do not belong to clearly defined entities</a:t>
            </a:r>
            <a:endParaRPr lang="sr-Latn-RS" sz="2800" b="0" strike="noStrike" spc="-1" dirty="0">
              <a:latin typeface="Arial"/>
            </a:endParaRPr>
          </a:p>
        </p:txBody>
      </p:sp>
      <p:sp>
        <p:nvSpPr>
          <p:cNvPr id="305" name="CustomShape 2"/>
          <p:cNvSpPr/>
          <p:nvPr/>
        </p:nvSpPr>
        <p:spPr>
          <a:xfrm>
            <a:off x="3759120" y="3068640"/>
            <a:ext cx="1747800" cy="36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6" name="CustomShape 3"/>
          <p:cNvSpPr/>
          <p:nvPr/>
        </p:nvSpPr>
        <p:spPr>
          <a:xfrm>
            <a:off x="2987640" y="2997360"/>
            <a:ext cx="3022560" cy="5198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800" b="0" strike="noStrike" spc="-1">
                <a:solidFill>
                  <a:srgbClr val="000000"/>
                </a:solidFill>
                <a:latin typeface="Tahoma"/>
                <a:ea typeface="Microsoft YaHei"/>
              </a:rPr>
              <a:t>20% of patients</a:t>
            </a:r>
            <a:endParaRPr lang="sr-Latn-RS" sz="2800" b="0" strike="noStrike" spc="-1">
              <a:latin typeface="Arial"/>
            </a:endParaRPr>
          </a:p>
        </p:txBody>
      </p:sp>
      <p:sp>
        <p:nvSpPr>
          <p:cNvPr id="307" name="CustomShape 4"/>
          <p:cNvSpPr/>
          <p:nvPr/>
        </p:nvSpPr>
        <p:spPr>
          <a:xfrm>
            <a:off x="684360" y="3500280"/>
            <a:ext cx="2877840" cy="956288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800" b="0" strike="noStrike" spc="-1" dirty="0">
                <a:solidFill>
                  <a:srgbClr val="FFFF00"/>
                </a:solidFill>
                <a:latin typeface="Tahoma"/>
                <a:ea typeface="Microsoft YaHei"/>
              </a:rPr>
              <a:t>Undifferentiated </a:t>
            </a:r>
            <a:r>
              <a:rPr lang="sr-Latn-RS" sz="2800" spc="-1" dirty="0" smtClean="0">
                <a:solidFill>
                  <a:srgbClr val="FFFF00"/>
                </a:solidFill>
                <a:latin typeface="Tahoma"/>
                <a:ea typeface="Microsoft YaHei"/>
              </a:rPr>
              <a:t>CTD</a:t>
            </a:r>
            <a:endParaRPr lang="sr-Latn-RS" sz="2800" b="0" strike="noStrike" spc="-1" dirty="0">
              <a:latin typeface="Arial"/>
            </a:endParaRPr>
          </a:p>
        </p:txBody>
      </p:sp>
      <p:sp>
        <p:nvSpPr>
          <p:cNvPr id="308" name="CustomShape 5"/>
          <p:cNvSpPr/>
          <p:nvPr/>
        </p:nvSpPr>
        <p:spPr>
          <a:xfrm>
            <a:off x="3708360" y="3500280"/>
            <a:ext cx="2662200" cy="870111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90000"/>
              </a:lnSpc>
              <a:spcBef>
                <a:spcPts val="1749"/>
              </a:spcBef>
            </a:pPr>
            <a:r>
              <a:rPr lang="sr-Latn-RS" sz="2800" spc="-1" dirty="0" smtClean="0">
                <a:solidFill>
                  <a:srgbClr val="FFFF00"/>
                </a:solidFill>
                <a:latin typeface="Tahoma"/>
                <a:ea typeface="Microsoft YaHei"/>
              </a:rPr>
              <a:t>CTD</a:t>
            </a:r>
            <a:r>
              <a:rPr lang="sr-Latn-RS" sz="2800" b="0" strike="noStrike" spc="-1" dirty="0" smtClean="0">
                <a:solidFill>
                  <a:srgbClr val="FFFF00"/>
                </a:solidFill>
                <a:latin typeface="Tahoma"/>
                <a:ea typeface="Microsoft YaHei"/>
              </a:rPr>
              <a:t> </a:t>
            </a:r>
            <a:r>
              <a:rPr lang="sr-Latn-RS" sz="2800" b="0" strike="noStrike" spc="-1" dirty="0">
                <a:solidFill>
                  <a:srgbClr val="FFFF00"/>
                </a:solidFill>
                <a:latin typeface="Tahoma"/>
                <a:ea typeface="Microsoft YaHei"/>
              </a:rPr>
              <a:t>overlap syndromes</a:t>
            </a:r>
            <a:endParaRPr lang="sr-Latn-RS" sz="2800" b="0" strike="noStrike" spc="-1" dirty="0">
              <a:latin typeface="Arial"/>
            </a:endParaRPr>
          </a:p>
        </p:txBody>
      </p:sp>
      <p:sp>
        <p:nvSpPr>
          <p:cNvPr id="309" name="CustomShape 6"/>
          <p:cNvSpPr/>
          <p:nvPr/>
        </p:nvSpPr>
        <p:spPr>
          <a:xfrm>
            <a:off x="6588000" y="3429000"/>
            <a:ext cx="2265120" cy="1799640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800" b="0" strike="noStrike" spc="-1">
                <a:solidFill>
                  <a:srgbClr val="FFFF00"/>
                </a:solidFill>
                <a:latin typeface="Tahoma"/>
                <a:ea typeface="Microsoft YaHei"/>
              </a:rPr>
              <a:t>Mixed connective tissue disease</a:t>
            </a:r>
            <a:endParaRPr lang="sr-Latn-RS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CustomShape 1"/>
          <p:cNvSpPr/>
          <p:nvPr/>
        </p:nvSpPr>
        <p:spPr>
          <a:xfrm>
            <a:off x="468360" y="112536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 dirty="0" smtClean="0">
                <a:solidFill>
                  <a:srgbClr val="FF0000"/>
                </a:solidFill>
                <a:latin typeface="Arial"/>
                <a:ea typeface="Microsoft YaHei"/>
              </a:rPr>
              <a:t>UNDIFFERENTIATED CTD</a:t>
            </a:r>
            <a:endParaRPr lang="sr-Latn-RS" sz="3600" b="0" strike="noStrike" spc="-1" dirty="0">
              <a:latin typeface="Arial"/>
            </a:endParaRPr>
          </a:p>
        </p:txBody>
      </p:sp>
      <p:sp>
        <p:nvSpPr>
          <p:cNvPr id="311" name="CustomShape 2"/>
          <p:cNvSpPr/>
          <p:nvPr/>
        </p:nvSpPr>
        <p:spPr>
          <a:xfrm>
            <a:off x="457200" y="2287440"/>
            <a:ext cx="8227800" cy="4524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Old name: collagenosis, mesenchymopathy</a:t>
            </a:r>
            <a:endParaRPr lang="sr-Latn-RS" sz="3200" b="0" strike="noStrike" spc="-1" dirty="0">
              <a:latin typeface="Arial"/>
            </a:endParaRPr>
          </a:p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endParaRPr lang="sr-Latn-RS" sz="3200" b="0" strike="noStrike" spc="-1" dirty="0">
              <a:latin typeface="Arial"/>
            </a:endParaRPr>
          </a:p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 set of symptoms and signs and laboratory indicators that are found in </a:t>
            </a:r>
            <a:r>
              <a:rPr lang="sr-Latn-RS" sz="3200" spc="-1" dirty="0" smtClean="0">
                <a:solidFill>
                  <a:srgbClr val="000000"/>
                </a:solidFill>
                <a:latin typeface="Arial"/>
                <a:ea typeface="Microsoft YaHei"/>
              </a:rPr>
              <a:t>CTDs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, </a:t>
            </a:r>
            <a:r>
              <a:rPr lang="sr-Latn-RS" sz="3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but are not sufficient for the diagnosis of one clearly defined </a:t>
            </a:r>
            <a:r>
              <a:rPr lang="sr-Latn-RS" sz="3200" spc="-1" dirty="0" smtClean="0">
                <a:solidFill>
                  <a:srgbClr val="000000"/>
                </a:solidFill>
                <a:latin typeface="Arial"/>
                <a:ea typeface="Microsoft YaHei"/>
              </a:rPr>
              <a:t>CTD</a:t>
            </a:r>
            <a:r>
              <a:rPr lang="sr-Latn-RS" sz="32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.</a:t>
            </a:r>
            <a:endParaRPr lang="sr-Latn-RS" sz="3200" b="0" strike="noStrike" spc="-1" dirty="0">
              <a:latin typeface="Arial"/>
            </a:endParaRPr>
          </a:p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endParaRPr lang="sr-Latn-RS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pc="-1" dirty="0" smtClean="0">
                <a:solidFill>
                  <a:srgbClr val="FF0000"/>
                </a:solidFill>
                <a:latin typeface="Arial"/>
                <a:ea typeface="Microsoft YaHei"/>
              </a:rPr>
              <a:t>CTD</a:t>
            </a:r>
            <a:r>
              <a:rPr lang="sr-Latn-RS" sz="3600" b="1" strike="noStrike" spc="-1" dirty="0" smtClean="0">
                <a:solidFill>
                  <a:srgbClr val="FF0000"/>
                </a:solidFill>
                <a:latin typeface="Arial"/>
                <a:ea typeface="Microsoft YaHei"/>
              </a:rPr>
              <a:t> </a:t>
            </a:r>
            <a:r>
              <a:rPr lang="sr-Latn-RS" sz="36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OVERLAP SYNDROMES</a:t>
            </a:r>
            <a:endParaRPr lang="sr-Latn-RS" sz="3600" b="0" strike="noStrike" spc="-1" dirty="0">
              <a:latin typeface="Arial"/>
            </a:endParaRPr>
          </a:p>
        </p:txBody>
      </p:sp>
      <p:sp>
        <p:nvSpPr>
          <p:cNvPr id="313" name="CustomShape 2"/>
          <p:cNvSpPr/>
          <p:nvPr/>
        </p:nvSpPr>
        <p:spPr>
          <a:xfrm>
            <a:off x="457200" y="2060640"/>
            <a:ext cx="8227800" cy="1312288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 algn="ctr">
              <a:lnSpc>
                <a:spcPct val="100000"/>
              </a:lnSpc>
              <a:spcBef>
                <a:spcPts val="799"/>
              </a:spcBef>
            </a:pPr>
            <a:r>
              <a:rPr lang="sr-Latn-RS" sz="2400" b="1" strike="noStrike" spc="-1" dirty="0">
                <a:solidFill>
                  <a:srgbClr val="FFFF00"/>
                </a:solidFill>
                <a:latin typeface="Arial"/>
                <a:ea typeface="Microsoft YaHei"/>
              </a:rPr>
              <a:t>Combined appearance of the main symptoms and/or signs of more than one </a:t>
            </a:r>
            <a:r>
              <a:rPr lang="sr-Latn-RS" sz="2400" b="1" spc="-1" dirty="0" smtClean="0">
                <a:solidFill>
                  <a:srgbClr val="FFFF00"/>
                </a:solidFill>
                <a:latin typeface="Arial"/>
                <a:ea typeface="Microsoft YaHei"/>
              </a:rPr>
              <a:t>CTD</a:t>
            </a:r>
            <a:endParaRPr lang="sr-Latn-RS" sz="2400" b="1" strike="noStrike" spc="-1" dirty="0">
              <a:latin typeface="Arial"/>
            </a:endParaRPr>
          </a:p>
        </p:txBody>
      </p:sp>
      <p:sp>
        <p:nvSpPr>
          <p:cNvPr id="314" name="CustomShape 3"/>
          <p:cNvSpPr/>
          <p:nvPr/>
        </p:nvSpPr>
        <p:spPr>
          <a:xfrm>
            <a:off x="611280" y="3284640"/>
            <a:ext cx="7846920" cy="2813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Tahoma"/>
                <a:ea typeface="Microsoft YaHei"/>
              </a:rPr>
              <a:t>Basic clinical features:</a:t>
            </a:r>
            <a:endParaRPr lang="sr-Latn-RS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400" b="0" strike="noStrike" spc="-1" dirty="0">
                <a:solidFill>
                  <a:srgbClr val="99CC00"/>
                </a:solidFill>
                <a:latin typeface="Tahoma"/>
                <a:ea typeface="Microsoft YaHei"/>
              </a:rPr>
              <a:t>The most common clinical signs:</a:t>
            </a:r>
            <a:endParaRPr lang="sr-Latn-RS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Tahoma"/>
                <a:ea typeface="Microsoft YaHei"/>
              </a:rPr>
              <a:t>Raynaud's phenomenon, arthritis and sclerodactyly</a:t>
            </a:r>
            <a:endParaRPr lang="sr-Latn-RS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400" b="0" strike="noStrike" spc="-1" dirty="0">
                <a:solidFill>
                  <a:srgbClr val="99CC00"/>
                </a:solidFill>
                <a:latin typeface="Tahoma"/>
                <a:ea typeface="Microsoft YaHei"/>
              </a:rPr>
              <a:t>The most common severe manifestations of the disease:</a:t>
            </a:r>
            <a:endParaRPr lang="sr-Latn-RS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Tahoma"/>
                <a:ea typeface="Microsoft YaHei"/>
              </a:rPr>
              <a:t>Polymyositis and fibrosing alveolitis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pc="-1" dirty="0" smtClean="0">
                <a:solidFill>
                  <a:srgbClr val="FF0000"/>
                </a:solidFill>
                <a:latin typeface="Arial"/>
                <a:ea typeface="Microsoft YaHei"/>
              </a:rPr>
              <a:t>CTD</a:t>
            </a:r>
            <a:r>
              <a:rPr lang="sr-Latn-RS" sz="3600" b="1" strike="noStrike" spc="-1" dirty="0" smtClean="0">
                <a:solidFill>
                  <a:srgbClr val="FF0000"/>
                </a:solidFill>
                <a:latin typeface="Arial"/>
                <a:ea typeface="Microsoft YaHei"/>
              </a:rPr>
              <a:t> </a:t>
            </a:r>
            <a:r>
              <a:rPr lang="sr-Latn-RS" sz="36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OVERLAP SYNDROMES</a:t>
            </a:r>
            <a:endParaRPr lang="sr-Latn-RS" sz="3600" b="0" strike="noStrike" spc="-1" dirty="0">
              <a:latin typeface="Arial"/>
            </a:endParaRPr>
          </a:p>
        </p:txBody>
      </p:sp>
      <p:sp>
        <p:nvSpPr>
          <p:cNvPr id="316" name="CustomShape 2"/>
          <p:cNvSpPr/>
          <p:nvPr/>
        </p:nvSpPr>
        <p:spPr>
          <a:xfrm>
            <a:off x="457200" y="2287440"/>
            <a:ext cx="8227800" cy="4524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 algn="ctr">
              <a:lnSpc>
                <a:spcPct val="100000"/>
              </a:lnSpc>
              <a:spcBef>
                <a:spcPts val="799"/>
              </a:spcBef>
            </a:pPr>
            <a:r>
              <a:rPr lang="sr-Latn-RS" sz="2400" b="0" strike="noStrike" spc="-1" dirty="0" smtClean="0">
                <a:latin typeface="Arial"/>
              </a:rPr>
              <a:t>The most often:</a:t>
            </a:r>
            <a:endParaRPr lang="sr-Latn-RS" sz="24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Sjogren's syndrome / SEL</a:t>
            </a:r>
            <a:endParaRPr lang="sr-Latn-RS" sz="24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Systemic sclerosis/ Polymyositis</a:t>
            </a:r>
            <a:endParaRPr lang="sr-Latn-RS" sz="2400" b="0" strike="noStrike" spc="-1" dirty="0">
              <a:latin typeface="Arial"/>
            </a:endParaRPr>
          </a:p>
          <a:p>
            <a:pPr marL="336600" indent="-3283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Rhupus (rupus) :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RA/SEL</a:t>
            </a:r>
            <a:r>
              <a:rPr lang="sr-Latn-RS" sz="2400" spc="-1" dirty="0">
                <a:latin typeface="Arial"/>
              </a:rPr>
              <a:t> </a:t>
            </a:r>
            <a:r>
              <a:rPr lang="sr-Latn-RS" sz="2400" spc="-1" dirty="0" smtClean="0">
                <a:latin typeface="Arial"/>
              </a:rPr>
              <a:t>(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signs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of SEL + erosive polyarthritis, rheumatoid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nodules)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MIXED CONNECTIVE TISSUE DISEASE</a:t>
            </a:r>
            <a:endParaRPr lang="sr-Latn-RS" sz="3600" b="0" strike="noStrike" spc="-1" dirty="0">
              <a:latin typeface="Arial"/>
            </a:endParaRPr>
          </a:p>
        </p:txBody>
      </p:sp>
      <p:sp>
        <p:nvSpPr>
          <p:cNvPr id="318" name="CustomShape 2"/>
          <p:cNvSpPr/>
          <p:nvPr/>
        </p:nvSpPr>
        <p:spPr>
          <a:xfrm>
            <a:off x="457200" y="2287440"/>
            <a:ext cx="8227800" cy="4163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Special syndrome: features of more </a:t>
            </a:r>
            <a:r>
              <a:rPr lang="sr-Latn-RS" sz="2400" spc="-1" dirty="0" smtClean="0">
                <a:solidFill>
                  <a:srgbClr val="000000"/>
                </a:solidFill>
                <a:latin typeface="Arial"/>
                <a:ea typeface="Microsoft YaHei"/>
              </a:rPr>
              <a:t>CTDs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with clearly defined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serological specificity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(detection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of U1RNP Ab)</a:t>
            </a:r>
          </a:p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endParaRPr lang="sr-Latn-RS" sz="2400" b="0" strike="noStrike" spc="-1" dirty="0" smtClean="0">
              <a:solidFill>
                <a:srgbClr val="000000"/>
              </a:solidFill>
              <a:latin typeface="Arial"/>
              <a:ea typeface="Microsoft YaHei"/>
            </a:endParaRPr>
          </a:p>
          <a:p>
            <a:pPr marL="343080" indent="-334800">
              <a:spcBef>
                <a:spcPts val="799"/>
              </a:spcBef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The viral infection could be </a:t>
            </a:r>
            <a:r>
              <a:rPr lang="sr-Latn-RS" sz="2400" dirty="0" smtClean="0"/>
              <a:t>autoimmunity trigger.</a:t>
            </a:r>
            <a:endParaRPr lang="sr-Latn-RS" sz="2400" b="0" strike="noStrike" spc="-1" dirty="0">
              <a:latin typeface="Arial"/>
            </a:endParaRPr>
          </a:p>
          <a:p>
            <a:pPr marL="343080" indent="-334800">
              <a:lnSpc>
                <a:spcPct val="100000"/>
              </a:lnSpc>
              <a:spcBef>
                <a:spcPts val="799"/>
              </a:spcBef>
            </a:pP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There is molecular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homology of retroviral antigen</a:t>
            </a:r>
            <a:r>
              <a:rPr lang="sr-Latn-RS" sz="2400" b="0" strike="noStrike" spc="-1" baseline="30000" dirty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or the antigen of the influenza B virus and the protein that is part of the U1RNP molecule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. 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7" name="Picture 2"/>
          <p:cNvPicPr/>
          <p:nvPr/>
        </p:nvPicPr>
        <p:blipFill>
          <a:blip r:embed="rId3"/>
          <a:stretch/>
        </p:blipFill>
        <p:spPr>
          <a:xfrm>
            <a:off x="152280" y="1549440"/>
            <a:ext cx="4189320" cy="3490560"/>
          </a:xfrm>
          <a:prstGeom prst="rect">
            <a:avLst/>
          </a:prstGeom>
          <a:ln>
            <a:noFill/>
          </a:ln>
        </p:spPr>
      </p:pic>
      <p:pic>
        <p:nvPicPr>
          <p:cNvPr id="178" name="Picture 3"/>
          <p:cNvPicPr/>
          <p:nvPr/>
        </p:nvPicPr>
        <p:blipFill>
          <a:blip r:embed="rId4"/>
          <a:stretch/>
        </p:blipFill>
        <p:spPr>
          <a:xfrm>
            <a:off x="4419720" y="1600200"/>
            <a:ext cx="4570200" cy="3427200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199072" y="5288534"/>
            <a:ext cx="703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6600" lvl="0" indent="-3348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spc="-1" dirty="0">
                <a:solidFill>
                  <a:srgbClr val="000000"/>
                </a:solidFill>
                <a:ea typeface="Microsoft YaHei"/>
              </a:rPr>
              <a:t>Enlargement of the </a:t>
            </a:r>
            <a:r>
              <a:rPr lang="sr-Latn-RS" sz="3200" spc="-1" dirty="0" smtClean="0">
                <a:solidFill>
                  <a:srgbClr val="000000"/>
                </a:solidFill>
                <a:ea typeface="Microsoft YaHei"/>
              </a:rPr>
              <a:t>parotid glands</a:t>
            </a:r>
            <a:endParaRPr lang="sr-Latn-RS" sz="3200" spc="-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MIXED CONNECTIVE TISSUE DISEASE</a:t>
            </a:r>
            <a:endParaRPr lang="sr-Latn-RS" sz="3200" b="0" strike="noStrike" spc="-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20" name="CustomShape 2"/>
          <p:cNvSpPr/>
          <p:nvPr/>
        </p:nvSpPr>
        <p:spPr>
          <a:xfrm>
            <a:off x="457200" y="2287440"/>
            <a:ext cx="8227800" cy="4524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34800">
              <a:lnSpc>
                <a:spcPct val="80000"/>
              </a:lnSpc>
              <a:spcBef>
                <a:spcPts val="700"/>
              </a:spcBef>
            </a:pPr>
            <a:endParaRPr lang="sr-Latn-RS" sz="1800" b="0" strike="noStrike" spc="-1" dirty="0">
              <a:latin typeface="Arial"/>
            </a:endParaRPr>
          </a:p>
          <a:p>
            <a:pPr marL="343080" indent="-334800" algn="ctr">
              <a:lnSpc>
                <a:spcPct val="80000"/>
              </a:lnSpc>
              <a:spcBef>
                <a:spcPts val="700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Sharp et al. 1972 first description</a:t>
            </a:r>
            <a:endParaRPr lang="sr-Latn-RS" sz="2400" b="0" strike="noStrike" spc="-1" dirty="0">
              <a:latin typeface="Arial"/>
            </a:endParaRPr>
          </a:p>
          <a:p>
            <a:pPr marL="336600" indent="-330120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Severe myositis</a:t>
            </a:r>
            <a:endParaRPr lang="sr-Latn-RS" sz="2400" b="0" strike="noStrike" spc="-1" dirty="0">
              <a:latin typeface="Arial"/>
            </a:endParaRPr>
          </a:p>
          <a:p>
            <a:pPr marL="336600" indent="-330120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Pulmonary changes (reduced diffusion capacity for CO, pulmonary hypertension, vascular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lesions)</a:t>
            </a:r>
            <a:endParaRPr lang="sr-Latn-RS" sz="2400" b="0" strike="noStrike" spc="-1" dirty="0">
              <a:latin typeface="Arial"/>
            </a:endParaRPr>
          </a:p>
          <a:p>
            <a:pPr marL="336600" indent="-330120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Raynaud's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phenomena or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esophageal hypomotility</a:t>
            </a:r>
            <a:endParaRPr lang="sr-Latn-RS" sz="2400" b="0" strike="noStrike" spc="-1" dirty="0">
              <a:latin typeface="Arial"/>
            </a:endParaRPr>
          </a:p>
          <a:p>
            <a:pPr marL="336600" indent="-330120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Hand swelling or sclerodactyly</a:t>
            </a:r>
            <a:endParaRPr lang="sr-Latn-RS" sz="2400" b="0" strike="noStrike" spc="-1" dirty="0">
              <a:latin typeface="Arial"/>
            </a:endParaRPr>
          </a:p>
          <a:p>
            <a:pPr marL="336600" indent="-330120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Anti-ENA and anti-U1RNP, (and negative anti-Sm)</a:t>
            </a:r>
            <a:endParaRPr lang="sr-Latn-RS" sz="2400" b="0" strike="noStrike" spc="-1" dirty="0">
              <a:latin typeface="Arial"/>
            </a:endParaRPr>
          </a:p>
          <a:p>
            <a:pPr marL="343080" indent="-334800" algn="ctr">
              <a:lnSpc>
                <a:spcPct val="80000"/>
              </a:lnSpc>
              <a:spcBef>
                <a:spcPts val="700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For Dg: 4 criteria and exclusion of anti-Sm</a:t>
            </a:r>
            <a:endParaRPr lang="sr-Latn-RS" sz="2400" b="0" strike="noStrike" spc="-1" dirty="0">
              <a:latin typeface="Arial"/>
            </a:endParaRPr>
          </a:p>
          <a:p>
            <a:pPr marL="341280" indent="-334800">
              <a:lnSpc>
                <a:spcPct val="80000"/>
              </a:lnSpc>
              <a:spcBef>
                <a:spcPts val="700"/>
              </a:spcBef>
            </a:pPr>
            <a:endParaRPr lang="sr-Latn-RS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MIXED CONNECTIVE TISSUE DISEASE</a:t>
            </a:r>
            <a:endParaRPr lang="sr-Latn-RS" sz="3200" b="0" strike="noStrike" spc="-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22" name="CustomShape 2"/>
          <p:cNvSpPr/>
          <p:nvPr/>
        </p:nvSpPr>
        <p:spPr>
          <a:xfrm>
            <a:off x="539640" y="2349360"/>
            <a:ext cx="8227800" cy="3957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 algn="ctr">
              <a:lnSpc>
                <a:spcPct val="90000"/>
              </a:lnSpc>
              <a:spcBef>
                <a:spcPts val="700"/>
              </a:spcBef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Alargon-Segovia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Detection of U1-RNP antibodies</a:t>
            </a:r>
            <a:endParaRPr lang="sr-Latn-RS" sz="2800" b="0" strike="noStrike" spc="-1" dirty="0">
              <a:latin typeface="Arial"/>
            </a:endParaRPr>
          </a:p>
          <a:p>
            <a:pPr marL="336600" indent="-32832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Clinical finding:</a:t>
            </a:r>
            <a:endParaRPr lang="sr-Latn-RS" sz="2800" b="0" strike="noStrike" spc="-1" dirty="0">
              <a:latin typeface="Arial"/>
            </a:endParaRPr>
          </a:p>
          <a:p>
            <a:pPr marL="736560" lvl="1" indent="-27756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Hand swelling</a:t>
            </a:r>
            <a:endParaRPr lang="sr-Latn-RS" sz="2400" b="0" strike="noStrike" spc="-1" dirty="0">
              <a:latin typeface="Arial"/>
            </a:endParaRPr>
          </a:p>
          <a:p>
            <a:pPr marL="736560" lvl="1" indent="-27756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Raynaud's</a:t>
            </a:r>
            <a:endParaRPr lang="sr-Latn-RS" sz="2400" b="0" strike="noStrike" spc="-1" dirty="0">
              <a:latin typeface="Arial"/>
            </a:endParaRPr>
          </a:p>
          <a:p>
            <a:pPr marL="736560" lvl="1" indent="-27756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acrosclerosis</a:t>
            </a:r>
            <a:endParaRPr lang="sr-Latn-RS" sz="2400" b="0" strike="noStrike" spc="-1" dirty="0">
              <a:latin typeface="Arial"/>
            </a:endParaRPr>
          </a:p>
          <a:p>
            <a:pPr marL="736560" lvl="1" indent="-27756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synovitis</a:t>
            </a:r>
            <a:endParaRPr lang="sr-Latn-RS" sz="2400" b="0" strike="noStrike" spc="-1" dirty="0">
              <a:latin typeface="Arial"/>
            </a:endParaRPr>
          </a:p>
          <a:p>
            <a:pPr marL="736560" lvl="1" indent="-27756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Myositis</a:t>
            </a:r>
            <a:endParaRPr lang="sr-Latn-RS" sz="2400" b="0" strike="noStrike" spc="-1" dirty="0">
              <a:latin typeface="Arial"/>
            </a:endParaRPr>
          </a:p>
          <a:p>
            <a:pPr marL="736560" indent="-271080" algn="ctr">
              <a:lnSpc>
                <a:spcPct val="9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For Dg: a-U1RNP + 3 clinical signs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13"/>
            <a:ext cx="9144000" cy="681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1835150" y="2636838"/>
            <a:ext cx="60499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2400" b="1" smtClean="0">
                <a:solidFill>
                  <a:srgbClr val="FFFF00"/>
                </a:solidFill>
              </a:rPr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36692829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457200" y="1066680"/>
            <a:ext cx="8227800" cy="1522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0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SYSTEMIC MANIFESTATIONS</a:t>
            </a:r>
            <a:endParaRPr lang="sr-Latn-RS" sz="4000" b="0" strike="noStrike" spc="-1">
              <a:latin typeface="Arial"/>
            </a:endParaRPr>
          </a:p>
        </p:txBody>
      </p:sp>
      <p:sp>
        <p:nvSpPr>
          <p:cNvPr id="180" name="CustomShape 2"/>
          <p:cNvSpPr/>
          <p:nvPr/>
        </p:nvSpPr>
        <p:spPr>
          <a:xfrm>
            <a:off x="609480" y="2819520"/>
            <a:ext cx="8075520" cy="327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Arthralgias/arthritis</a:t>
            </a:r>
            <a:endParaRPr lang="sr-Latn-RS" sz="20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Temperature</a:t>
            </a: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spc="-1" dirty="0" smtClean="0">
                <a:solidFill>
                  <a:srgbClr val="000000"/>
                </a:solidFill>
                <a:latin typeface="Arial"/>
                <a:ea typeface="Microsoft YaHei"/>
              </a:rPr>
              <a:t>Rush</a:t>
            </a:r>
            <a:endParaRPr lang="sr-Latn-RS" sz="20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Raynaud's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phenomenon</a:t>
            </a:r>
            <a:endParaRPr lang="sr-Latn-RS" sz="20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Vacultis-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skin, lungs (inetrstic. pneumonitis), kidneys (inetrstic. nephritis), </a:t>
            </a: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GI,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CNS</a:t>
            </a:r>
            <a:endParaRPr lang="sr-Latn-RS" sz="20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Recurrent urticaria, </a:t>
            </a:r>
            <a:r>
              <a:rPr lang="sr-Latn-RS" sz="20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skin 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ulceration</a:t>
            </a:r>
            <a:endParaRPr lang="sr-Latn-RS" sz="20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Mononeuritis multiplex</a:t>
            </a:r>
            <a:endParaRPr lang="sr-Latn-RS" sz="2000" b="0" strike="noStrike" spc="-1" dirty="0">
              <a:latin typeface="Arial"/>
            </a:endParaRPr>
          </a:p>
          <a:p>
            <a:pPr marL="336600" indent="-3348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Depression</a:t>
            </a:r>
            <a:endParaRPr lang="sr-Latn-RS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457200" y="228600"/>
            <a:ext cx="8227800" cy="266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LABORATORY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457200" y="2287440"/>
            <a:ext cx="8227800" cy="357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ANA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RF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Ant Ro/SSA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Anti La/SSB</a:t>
            </a:r>
            <a:endParaRPr lang="sr-Latn-RS" sz="3200" b="0" strike="noStrike" spc="-1">
              <a:latin typeface="Arial"/>
            </a:endParaRPr>
          </a:p>
          <a:p>
            <a:pPr marL="336600" indent="-33480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ORGAN SPECIFIC ANTIBODIES</a:t>
            </a:r>
            <a:endParaRPr lang="sr-Latn-RS" sz="3200" b="0" strike="noStrike" spc="-1">
              <a:latin typeface="Arial"/>
            </a:endParaRPr>
          </a:p>
          <a:p>
            <a:pPr marL="341280" indent="-334800">
              <a:lnSpc>
                <a:spcPct val="100000"/>
              </a:lnSpc>
              <a:spcBef>
                <a:spcPts val="799"/>
              </a:spcBef>
            </a:pPr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0" strike="noStrike" spc="-1">
                <a:solidFill>
                  <a:srgbClr val="222268"/>
                </a:solidFill>
                <a:latin typeface="Arial"/>
                <a:ea typeface="Microsoft YaHei"/>
              </a:rPr>
              <a:t>Classification criteria for Sjögren sy</a:t>
            </a:r>
            <a:r>
              <a:t/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303242" y="1812865"/>
            <a:ext cx="8304120" cy="434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34800">
              <a:lnSpc>
                <a:spcPct val="80000"/>
              </a:lnSpc>
              <a:spcBef>
                <a:spcPts val="601"/>
              </a:spcBef>
            </a:pPr>
            <a:endParaRPr lang="sr-Latn-RS" sz="1800" b="0" strike="noStrike" spc="-1" dirty="0">
              <a:latin typeface="Arial"/>
            </a:endParaRPr>
          </a:p>
          <a:p>
            <a:pPr marL="33660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Eye </a:t>
            </a:r>
            <a:r>
              <a:rPr lang="sr-Latn-RS" sz="24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symptoms </a:t>
            </a:r>
            <a:r>
              <a:rPr lang="sr-Latn-RS" sz="240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(dry eyes, damage of eye surface)</a:t>
            </a:r>
            <a:endParaRPr lang="sr-Latn-RS" sz="2400" strike="noStrike" spc="-1" dirty="0">
              <a:latin typeface="Arial"/>
            </a:endParaRPr>
          </a:p>
          <a:p>
            <a:pPr marL="33660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Symptoms in the </a:t>
            </a:r>
            <a:r>
              <a:rPr lang="sr-Latn-RS" sz="2400" b="1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mouth </a:t>
            </a:r>
            <a:r>
              <a:rPr lang="sr-Latn-RS" sz="240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(dry mouth, caries, gingivitis)</a:t>
            </a:r>
            <a:endParaRPr lang="sr-Latn-RS" sz="2400" strike="noStrike" spc="-1" dirty="0">
              <a:latin typeface="Arial"/>
            </a:endParaRPr>
          </a:p>
          <a:p>
            <a:pPr marL="33660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Eye signs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Schirmer test ≤ 10mm/5min., Rose Bengal ≤ 4 according to the Von Bipsterwald system</a:t>
            </a:r>
            <a:endParaRPr lang="sr-Latn-RS" sz="2400" b="0" strike="noStrike" spc="-1" dirty="0">
              <a:latin typeface="Arial"/>
            </a:endParaRPr>
          </a:p>
          <a:p>
            <a:pPr marL="33660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PH biopsy of salivary glands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summ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of 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Ly focus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≥1</a:t>
            </a:r>
            <a:endParaRPr lang="sr-Latn-RS" sz="2400" b="0" strike="noStrike" spc="-1" dirty="0">
              <a:latin typeface="Arial"/>
            </a:endParaRPr>
          </a:p>
          <a:p>
            <a:pPr marL="33660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Evidence of involvement of the salivary glands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(</a:t>
            </a:r>
            <a:r>
              <a:rPr lang="sr-Latn-RS" sz="2400" b="0" strike="noStrike" spc="-1" dirty="0" smtClean="0">
                <a:solidFill>
                  <a:srgbClr val="000000"/>
                </a:solidFill>
                <a:latin typeface="Arial"/>
                <a:ea typeface="Microsoft YaHei"/>
              </a:rPr>
              <a:t>scintigraphy, sialography,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unstimulated saliva stream)</a:t>
            </a:r>
            <a:endParaRPr lang="sr-Latn-RS" sz="2400" b="0" strike="noStrike" spc="-1" dirty="0">
              <a:latin typeface="Arial"/>
            </a:endParaRPr>
          </a:p>
          <a:p>
            <a:pPr marL="336600" indent="-328320">
              <a:lnSpc>
                <a:spcPct val="8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Autoantibodies -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Anti Ro/SSA, Anti La/SSB, ANA, RF</a:t>
            </a:r>
            <a:endParaRPr lang="sr-Latn-RS" sz="2400" b="0" strike="noStrike" spc="-1" dirty="0">
              <a:latin typeface="Arial"/>
            </a:endParaRPr>
          </a:p>
          <a:p>
            <a:pPr marL="341280" indent="-334800">
              <a:lnSpc>
                <a:spcPct val="8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3080" indent="-334800">
              <a:lnSpc>
                <a:spcPct val="8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4/6= primary Sj. 3/6= secondary Sj.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457200" y="1062000"/>
            <a:ext cx="8227800" cy="114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86" name="Picture 2"/>
          <p:cNvPicPr/>
          <p:nvPr/>
        </p:nvPicPr>
        <p:blipFill>
          <a:blip r:embed="rId3"/>
          <a:stretch/>
        </p:blipFill>
        <p:spPr>
          <a:xfrm>
            <a:off x="4202260" y="1062000"/>
            <a:ext cx="4482740" cy="4238565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63902" y="1207698"/>
            <a:ext cx="5448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Schirmer test </a:t>
            </a:r>
            <a:endParaRPr lang="sr-Cyrl-R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</TotalTime>
  <Words>1979</Words>
  <Application>Microsoft Office PowerPoint</Application>
  <PresentationFormat>On-screen Show (4:3)</PresentationFormat>
  <Paragraphs>323</Paragraphs>
  <Slides>52</Slides>
  <Notes>51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Office Theme</vt:lpstr>
      <vt:lpstr>Office Theme</vt:lpstr>
      <vt:lpstr>Office Theme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Radmila Petrovic</dc:creator>
  <cp:lastModifiedBy>abc</cp:lastModifiedBy>
  <cp:revision>97</cp:revision>
  <cp:lastPrinted>1601-01-01T00:00:00Z</cp:lastPrinted>
  <dcterms:created xsi:type="dcterms:W3CDTF">2007-04-24T00:42:42Z</dcterms:created>
  <dcterms:modified xsi:type="dcterms:W3CDTF">2024-03-05T09:24:59Z</dcterms:modified>
  <dc:language>sr-Latn-RS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119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119</vt:i4>
  </property>
</Properties>
</file>